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2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103" r:id="rId1"/>
    <p:sldMasterId id="2147484127" r:id="rId2"/>
    <p:sldMasterId id="2147484149" r:id="rId3"/>
  </p:sldMasterIdLst>
  <p:notesMasterIdLst>
    <p:notesMasterId r:id="rId47"/>
  </p:notesMasterIdLst>
  <p:handoutMasterIdLst>
    <p:handoutMasterId r:id="rId48"/>
  </p:handoutMasterIdLst>
  <p:sldIdLst>
    <p:sldId id="795" r:id="rId4"/>
    <p:sldId id="833" r:id="rId5"/>
    <p:sldId id="841" r:id="rId6"/>
    <p:sldId id="799" r:id="rId7"/>
    <p:sldId id="769" r:id="rId8"/>
    <p:sldId id="755" r:id="rId9"/>
    <p:sldId id="772" r:id="rId10"/>
    <p:sldId id="844" r:id="rId11"/>
    <p:sldId id="771" r:id="rId12"/>
    <p:sldId id="849" r:id="rId13"/>
    <p:sldId id="762" r:id="rId14"/>
    <p:sldId id="737" r:id="rId15"/>
    <p:sldId id="843" r:id="rId16"/>
    <p:sldId id="738" r:id="rId17"/>
    <p:sldId id="739" r:id="rId18"/>
    <p:sldId id="740" r:id="rId19"/>
    <p:sldId id="815" r:id="rId20"/>
    <p:sldId id="766" r:id="rId21"/>
    <p:sldId id="776" r:id="rId22"/>
    <p:sldId id="777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87" r:id="rId32"/>
    <p:sldId id="845" r:id="rId33"/>
    <p:sldId id="743" r:id="rId34"/>
    <p:sldId id="744" r:id="rId35"/>
    <p:sldId id="792" r:id="rId36"/>
    <p:sldId id="820" r:id="rId37"/>
    <p:sldId id="821" r:id="rId38"/>
    <p:sldId id="822" r:id="rId39"/>
    <p:sldId id="842" r:id="rId40"/>
    <p:sldId id="825" r:id="rId41"/>
    <p:sldId id="827" r:id="rId42"/>
    <p:sldId id="828" r:id="rId43"/>
    <p:sldId id="829" r:id="rId44"/>
    <p:sldId id="830" r:id="rId45"/>
    <p:sldId id="850" r:id="rId4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Neutra Text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2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Landay" initials="JAL" lastIdx="1" clrIdx="0"/>
  <p:cmAuthor id="1" name="Microsoft Office Us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D4F63"/>
    <a:srgbClr val="394859"/>
    <a:srgbClr val="25405D"/>
    <a:srgbClr val="973650"/>
    <a:srgbClr val="893A57"/>
    <a:srgbClr val="91051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8"/>
    <p:restoredTop sz="48064" autoAdjust="0"/>
  </p:normalViewPr>
  <p:slideViewPr>
    <p:cSldViewPr showGuides="1">
      <p:cViewPr varScale="1">
        <p:scale>
          <a:sx n="93" d="100"/>
          <a:sy n="93" d="100"/>
        </p:scale>
        <p:origin x="5936" y="208"/>
      </p:cViewPr>
      <p:guideLst>
        <p:guide orient="horz" pos="1632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28984"/>
    </p:cViewPr>
  </p:sorterViewPr>
  <p:notesViewPr>
    <p:cSldViewPr showGuides="1">
      <p:cViewPr varScale="1">
        <p:scale>
          <a:sx n="152" d="100"/>
          <a:sy n="152" d="100"/>
        </p:scale>
        <p:origin x="6680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04800" y="152400"/>
            <a:ext cx="342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3" rIns="96641" bIns="48323" numCol="1" anchor="t" anchorCtr="0" compatLnSpc="1">
            <a:prstTxWarp prst="textNoShape">
              <a:avLst/>
            </a:prstTxWarp>
          </a:bodyPr>
          <a:lstStyle>
            <a:lvl1pPr defTabSz="966788">
              <a:defRPr sz="1200" b="0"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  <a:t>CS 194H: dt+UX^2 - User Experience Design Project</a:t>
            </a:r>
            <a:b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  <a:t>Winter 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2017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  <a:p>
            <a:pPr>
              <a:defRPr/>
            </a:pPr>
            <a: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  <a:t>Prof. James A. Landay</a:t>
            </a:r>
          </a:p>
          <a:p>
            <a:pPr>
              <a:defRPr/>
            </a:pPr>
            <a: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  <a:t>Stanford University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57600" y="891540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3" rIns="96641" bIns="48323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b="0">
                <a:ea typeface="Gulim" pitchFamily="34" charset="-127"/>
              </a:defRPr>
            </a:lvl1pPr>
          </a:lstStyle>
          <a:p>
            <a:fld id="{A2650A7D-26CF-4B5E-BF0B-A8EFDBE08B3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z="1000" b="0" dirty="0" smtClean="0">
                <a:latin typeface="Helvetica Neue" charset="0"/>
                <a:ea typeface="Helvetica Neue" charset="0"/>
                <a:cs typeface="Helvetica Neue" charset="0"/>
              </a:rPr>
              <a:t>1/24/2017</a:t>
            </a:r>
            <a:endParaRPr lang="en-US" sz="10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671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36.5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13763 14002,'0'0,"12"0,0 0,-12 0,12 0,12 0,-12 0,23 0,-11 0,24 0,-24 0,35 0,13 0,-13 0,25 12,-25-12,24 0,25 0,-1 0,-12 23,-12-23,48 0,-35 0,-13 0,24 0,-12 0,-11 0,-1 0,0 0,-11 0,-13 0,1 0,11 0,-35 0,0 0,11 0,1 0,0 0,-13 0,37 0,-13 0,25 0,-25 0,25 0,-1 0,0 0,-23 0,-1 0,-11 0,0-11,-13 11,-11 0,0 0,0 0,-1 0,-23 0,24 0,-12 0,-12 0,12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6:24.4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19800 13454,'0'12,"0"-12,12 0,0 12,23-12,13 12,11-12,49 0,11 0,-12 12,60-12,-13 0,13 0,12 0,11 24,-35-24,35 11,-35-11,-12 0,0 0,0 0,-24 0,-36 0,-23 0,11 0,-35-11,0 11,-13-12,13 0,0 0,0 12,-13-12,25 12,-12-12,11 12,-11 0,12 0,11 0,1-12,-1 12,-11 0,0 0,-1 0,-11 0,-24-12,24 12,-13-12,1 12,-12 0,24-12,0 12,-1 0,-11 0,12 0,-1 0,-23 0,12-12,-12 12,0 0,0 0,12 0,-24 0,24 0,-13 0,1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6:25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19788 13216,'0'0,"0"0,24 0,0-12,-13 12,13 0,24 0,-1 0,13 0,23 0,13 0,23 0,-12 0,36 0,0 0,-1-24,1 24,24 0,-12 0,-12 0,0 0,-1-12,1 12,-24 0,12 0,-12 0,0 0,-11 0,-1 0,-36 0,13 0,-13 12,-11-12,11 0,-35 0,11 0,-11 0,12 0,-1 0,-23 12,24-12,-1 0,-11 0,0 0,-24 0,12 0,-13 0,1 0,12 0,-12 0,0 0,12 0,-12 0,11 0,1 0,-12 0,0 0,12-12,-24 12,12 0,0 0,0 0,-12 0,12 0,-12-12,11 12,1 0,-12 0,12 0,-12-12,12 12,-12 0,12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7T17:52:16.0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11763 14204,'0'0,"12"0,12 0,12 0,11 12,25-12,11 12,12-12,-23 24,35-24,-12 0,-12 12,-11-12,-13 0,1 0,-12 0,-1 0,1 0,-36 0,23 0,-11 0,-12 0,0 0,12 0,-12 0,12 0,-1 0,-11 0,12 0,12 0,-12 0,11 0,13 0,0 0,-13 0,1 0,0 0,11 0,-11 0,-24 0,24 0,-12 0,-13 0,13 0,0 0,-24 12,24-12,-12 0,-12 0,24 0,-13 0,-11 0,12 0,0 0,0 0,-12 0,12 0,0 0,12 0,0 0,-1 0,13 0,12 12,23-12,-11 0,35 0,12 0,12 0,12 0,-12 0,0 0,0 0,-11 0,-25 0,0 0,1 0,-37 0,1 0,-12 0,-1 0,1 0,0 0,-24 0,23 0,-11 0,0 0,0 0,0 0,23 0,-35 0,36 0,-1 0,13 0,-1 0,13 0,-13 0,1 0,-1 0,13 0,-25 0,-11 0,12 0,-1 0,-11 0,0 0,-12 0,0 0,-1 0,-23 0,12 0,0 0,-12 0,12 0,0 0,0 0,0 0,24 11,-13-11,13 0,12 0,-1 0,1 0,11 12,-11-12,0 0,-13 0,13 0,0 0,-13 0,1 0,-12 0,0 0,-12 12,0-12,-1 0,1 0,-12 0,12 0,12 12,-12-12,12 0,0 0,-12 0,-1 0,1 0,-12 0,0-12,12 12,-12 0,12 0,0 0,-12-12,12 12,12 0,11-12,-11 12,12 0,0 0,-12-11,-1 11,13 0,0 0,-1 0,-11 0,0 0,0 0,-12 0,0 0,0 0,0 0,-1 0,1 0,0 0,12-12,-12 12,24 0,-1 0,1 0,-12 0,12 0,-1 0,1 0,-12 0,-12 0,12 0,-24 0,12 0,-1 0,1 0,-12 0,12 0,0 0,0 0,12 0,-12 0,0 0,12 0,11 0,-23 0,12 0,12 0,-24 12,23-12,1 0,0 0,-1 0,1 0,12 0,-1 0,1 0,-12 0,11 0,1 0,12 11,-13-11,37 0,-25 0,1 0,11 0,-35 0,11 0,1 12,-12-12,11 0,1 0,-24 0,23 0,-11 0,12 0,-1 12,-11-12,12 0,11 0,13 0,-13 12,-11-12,11 0,1 0,11 0,-23 0,12 12,-13-12,-11 0,0 0,-1 0,-11 12,-12-12,12 0,0 0,-12 0,-1 0,13 0,0 12,0-12,12 0,-13 0,13 0,12 0,-13 0,-11 0,12 0,12 0,-25 0,13 0,0 0,-12 0,11 0,-23 0,12 0,-12 0,0 0,12 0,-12 12,0-12,11 0,-11 0,12 0,0 0,-12 0,0 0,12 0,-24 0,11 0,1 0,-12 12,12-12,0 0,-12 12,0-12,-12 0,12 0,-12-12,-11 12,-13 0,36-12,0 12,0 0,12 0,-12-12,12 12,-12-12,0 12,0 0,23 0,1-12,0 12,12 0,11 0,1 0,0 0,-1-12,-23 12,24 0,-1 0,-23 0,0 0,0 0,12-12,-1 12,-11 0,24-12,-13 12,1 0,-12 0,24 0,-13 0,1 0,-12 0,23 0,-11 0,12 0,-13 0,-11 0,12 0,12 0,-13 0,-11 12,12-12,0 0,-1 12,-11-12,12 0,0 0,-1 0,-11 0,0 0,12 0,-1 0,-23 0,24 0,12 0,-13 12,-11-12,0 0,24 0,-13 0,-23 0,24 0,0 0,-13 0,13 0,0 0,-12 0,0 0,-1 0,13 0,-36 0,24 0,0 0,-12 0,-1 0,13 0,0 0,0 0,-12 0,24 0,-1 0,-11 0,0 0,12 0,-13-12,1 12,12-12,0 12,-1 0,1 0,-12 0,0 0,11 0,-23 0,12 0,0 0,-12 0,0 0,0 0,0 0,11 0,-23 0,24 0,-12 0,0 0,0 0,12 0,-24 0,24 0,-13 0,13 0,-12 0,0 0,0 0,0 0,0 0,0 0,12 0,-13 0,1 0,12 0,-24 0,24-12,-12 12,-12 0,12 0,0 0,0 0,-12-12,0 12,11 0,1 0,-12 0,12 0,0 0,0 0,-12 0,0 0,12 0,12 0,-24 0,0-11,12 11,12 0,-24 0,0-12,11 12,1 0,0 0,-12-12,0 12,12 0,-12 0,12 0,-12 0,0-12,12 12,0 0,-12-12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37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13728 14383,'0'0,"0"0,23 12,13 0,12-12,-13 11,13-11,24 12,-13-12,1 0,23 0,-23 0,11 0,12 0,1 0,-13 0,12 0,1 0,23 0,0 0,-12 0,-11 0,23 0,-12 0,12 0,0 0,-11 12,11-12,-48 0,13 0,-13 0,1 0,-13 0,1 0,12 0,-13 0,1 0,-12 0,-1 0,1 0,-24 0,12 12,-12-12,0 0,-12 0,23 0,-11 0,-12 0,12 0,-12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38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13704 13311,'0'12,"36"-12,-1 0,25 12,23-12,-23 0,47 0,0 0,-12 0,24 0,24 0,0 0,24 0,-48 0,47-24,-58 24,34 0,-46 0,35 0,-12 0,-36 0,12 0,-11 0,-13 0,24 0,-11 0,-1 0,-11 24,-13-24,13 12,-13-12,-11 0,-1 0,-23 12,24-12,-13 0,-11 0,-12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35.1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13668 13395,'0'0,"0"0,24 11,-24-11,24 0,0 12,-1 0,-11-12,12 0,0 12,0-12,-1 0,13 0,-12 12,24-12,-1 12,25 0,-13-12,1 0,23 0,0 0,-23 0,47 12,-24-12,1 0,-25 0,13 0,11 24,1-24,-25 0,1 0,11 0,-11 0,-1 0,-11 0,-13 0,1 0,-12 0,24 12,-13-12,1 0,-12 0,12 11,-1-11,1 0,0 0,-1 12,13 0,0-12,-1 12,1 0,-12 0,11-12,-11 12,-12-12,0 0,11 0,-23 0,12 0,12 0,-12 0,11 0,1 0,12 0,-25 0,13 0,0 0,0 0,-24-12,-1 12,13 0,-12 0,-12-12,12 12,0 0,-12 0,12 0,-12-12,24 12,-24 0,23 0,1 0,-24 0,24 0,-12-12,0 12,0 0,0 0,-12 0,12 0,0 0,-1 0,-11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29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12239 3774,'0'0,"0"0,24 0,0 0,24 0,-1 0,13 0,11 12,13-12,-1 0,0 0,1 0,-25 0,24 0,1 0,-37 0,13 0,-36 0,11 0,13-12,-24 12,-12 0,12 0,-1-12,-23 12,12 0,12 0,-12-12,0 12,12 0,-12 0,12 0,-1 0,1 0,0 0,12 0,-24 0,-1 0,1 0,0 0,-12 0,0 0,12 0,0 0,-12 0,12 0,0 0,0 0,0 0,12 0,-13 12,1-12,0 0,0 0,-12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27.7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12275 3536,'0'0,"12"-12,0 12,12-12,-1 12,1 0,24 0,11 0,13 0,-13-12,25 12,-1 0,0 0,-23 0,23 0,-23 0,-13 0,25-11,-36 11,11 0,1 0,11 0,-11 0,0 0,11 0,-11 0,11 0,1 0,-12-12,23 0,-12 12,-11-12,12 0,-13 12,13 0,-13 0,1 0,0 0,-13-12,-11 12,12 0,12 0,-13 0,-11 0,24-12,23 12,-47 0,35 0,13 0,-24 0,35 0,-24 0,1 12,11-12,13 0,-37 0,13 0,-24 0,11 0,-11 0,12 0,-13 0,-11 0,0 0,0 0,-12 0,11 0,-11 0,0 0,0 0,0 0,0 0,0-12,12 12,-12 0,11 0,13 0,-24 0,12 0,12 0,-1 0,1 0,12 0,-13 0,-11 0,12 0,0 0,-13 0,-11-12,12 12,-12-12,0 12,12 0,-12-12,0 12,11 0,-11 0,0 0,12 0,-24 0,12 0,0 0,0 0,-12 0,12 0,0 0,-1 0,13 0,0 0,0 12,-12-12,24 12,-1-12,1 12,-12-12,23 12,-11-12,0 12,-12-12,-1 0,1 0,-12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11.7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4619 13454,'12'0,"-12"0,12 0,0 0,0 0,0 0,-12 0,12 0,0 0,0 0,-12 0,11 0,1 0,0 0,-12 0,24 0,-12 0,12 0,12 0,-13 0,1 0,12 0,0 0,11 0,-35 0,24 0,0 0,-13 0,1 0,0 0,-12 0,12 0,-12 0,0 0,-1 0,1 0,0 0,12 0,-24 0,12 0,12 0,-24 0,12 0,0 0,0 0,-1 0,1 0,0 0,0 12,12-12,0 12,-12-12,11 12,1-12,-12 0,0 12,0 0,0-12,-12 12,12-12,0 0,0 11,0 1,-1-12,13 12,-12-12,24 0,-24 12,12-12,-1 0,-11 0,12 0,12 0,-24 0,24 12,-13-12,-11 0,12 0,0 0,-12 0,12 0,-13 0,1 0,12 0,-12 0,0 0,12 0,0 0,-1 0,13 0,-24 0,24 0,-1 0,-11 0,0 0,0 0,0 0,-12 0,0 0,-1 0,13 0,-12 0,0 0,24 0,0 0,-25 0,37 0,-12 0,11 0,1 0,0 0,-13 0,25 0,-12 0,-1 0,1 0,-13 0,-11 0,12 0,12 0,-13 0,-23 0,24 0,-12 0,-12 0,12 0,-1 0,-11 0,12 0,0 0,-12 0,12 0,-1 0,-11 0,0 0,0 0,12 0,0 0,-12 0,11 0,1 0,-12 0,12 0,0 0,-12 0,12 0,-1 0,-11 0,12 0,-12 0,0 0,12 0,-12 0,11 0,13 0,-12 0,12 0,-1 0,1 0,-12 0,0 0,11 0,-23 0,24 0,-12 0,-12 0,0 0,12 0,-24 0,23 0,-11 0,0 0,12 0,0 0,-12 0,11 0,-11 0,0 0,0 0,0 0,-12 0,12 0,0 0,0 0,-12 0,12 0,0 0,-12 0,12 0,-1 0,1 0,0 0,12 0,-12 0,12 0,-12 0,0 0,11 0,-11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14.7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3798 13776,'0'0,"0"0,12 0,0 0,-12 0,23 0,1 0,-12 0,24 0,0 0,-25 0,25 0,-12 0,-12 0,0 0,12 0,-24 11,12-11,11 0,-23 0,24 0,-12 0,0 0,12 0,-12 0,12 0,-1 0,1 0,0 0,12 0,-24 0,23 0,-11 0,12 0,-24 0,23 0,1 0,-24 0,24 0,0 0,-1 0,-11 0,12 0,-1 0,13 0,-24 0,24 0,-13 0,13-11,0 11,-25 0,25 0,-12 0,-1 0,-23 0,24-12,0 12,-12 0,-1 0,1 0,12 0,-24 0,12 0,11 0,-23 0,24 0,-12 0,-12 0,11 0,-11 0,0 0,0 0,0 0,0 0,12-12,-12 12,-12 0,24 0,-13 0,1 0,12 0,-24 0,12 0,0 0,0 0,-12 0,12 0,0 0,0 0,-12 0,12 0,-1 0,-11 0,12 0,0 0,0 0,-12 0,12 0,0 0,0 0,-12 0,12 0,0 0,-12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80" max="4160" units="cm"/>
          <inkml:channel name="Y" type="integer" max="1600" units="cm"/>
        </inkml:traceFormat>
        <inkml:channelProperties>
          <inkml:channelProperty channel="X" name="resolution" value="60.24363" units="1/cm"/>
          <inkml:channelProperty channel="Y" name="resolution" value="28.36879" units="1/cm"/>
        </inkml:channelProperties>
      </inkml:inkSource>
      <inkml:timestamp xml:id="ts0" timeString="2012-04-10T17:15:24.1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3941 13454,'0'0,"0"-12,12 12,23 0,1 0,0 0,11 0,1 0,0 0,-1 0,1 0,-24 0,11 0,1 0,0 0,-24 0,12 0,-13 0,13 0,-12 0,0 0,0 0,12 0,-12 0,23 12,-23-12,0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63875" y="107950"/>
            <a:ext cx="5322888" cy="3992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738" y="100013"/>
            <a:ext cx="4237037" cy="950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1" tIns="48323" rIns="96641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271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500" kern="1200">
        <a:solidFill>
          <a:schemeClr val="tx1"/>
        </a:solidFill>
        <a:latin typeface="Neutra Text" pitchFamily="50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Got to slide #38 and then had class discussion about favorite</a:t>
            </a:r>
            <a:r>
              <a:rPr lang="en-US" baseline="0" dirty="0">
                <a:latin typeface="Neutra Text" charset="0"/>
              </a:rPr>
              <a:t> apps (didn’t have time for last few slides). Cut a few more?</a:t>
            </a:r>
          </a:p>
          <a:p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0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Phone access almost worldwide, though internet access still uneven</a:t>
            </a:r>
          </a:p>
        </p:txBody>
      </p:sp>
    </p:spTree>
    <p:extLst>
      <p:ext uri="{BB962C8B-B14F-4D97-AF65-F5344CB8AC3E}">
        <p14:creationId xmlns:p14="http://schemas.microsoft.com/office/powerpoint/2010/main" val="3190788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~99%</a:t>
            </a:r>
            <a:r>
              <a:rPr lang="en-US" baseline="0" dirty="0">
                <a:latin typeface="Neutra Text" charset="0"/>
              </a:rPr>
              <a:t> of global population is connected with mobile phone subscriptions  (low is ~80% in Africa). </a:t>
            </a:r>
            <a:r>
              <a:rPr lang="en-US" dirty="0">
                <a:latin typeface="Neutra Text" charset="0"/>
              </a:rPr>
              <a:t>How did we get here?</a:t>
            </a:r>
          </a:p>
        </p:txBody>
      </p:sp>
    </p:spTree>
    <p:extLst>
      <p:ext uri="{BB962C8B-B14F-4D97-AF65-F5344CB8AC3E}">
        <p14:creationId xmlns:p14="http://schemas.microsoft.com/office/powerpoint/2010/main" val="66810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A81BE51F-A201-4361-812C-00BF7EF2A489}" type="slidenum">
              <a:rPr lang="en-US" sz="1800"/>
              <a:pPr/>
              <a:t>12</a:t>
            </a:fld>
            <a:endParaRPr lang="en-US" sz="1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Since the mid</a:t>
            </a:r>
            <a:r>
              <a:rPr lang="en-US" baseline="0" dirty="0">
                <a:latin typeface="Neutra Text" charset="0"/>
              </a:rPr>
              <a:t> 90s</a:t>
            </a:r>
            <a:r>
              <a:rPr lang="en-US" dirty="0">
                <a:latin typeface="Neutra Text" charset="0"/>
              </a:rPr>
              <a:t>, we</a:t>
            </a:r>
            <a:r>
              <a:rPr lang="ja-JP" altLang="en-US" dirty="0">
                <a:latin typeface="Neutra Text" charset="0"/>
              </a:rPr>
              <a:t>’</a:t>
            </a:r>
            <a:r>
              <a:rPr lang="en-US" altLang="ja-JP" dirty="0" err="1">
                <a:latin typeface="Neutra Text" charset="0"/>
              </a:rPr>
              <a:t>ve</a:t>
            </a:r>
            <a:r>
              <a:rPr lang="en-US" altLang="ja-JP" dirty="0">
                <a:latin typeface="Neutra Text" charset="0"/>
              </a:rPr>
              <a:t> seen a large acceleration in sophistication and functionality of mobile devices.</a:t>
            </a:r>
          </a:p>
          <a:p>
            <a:endParaRPr lang="en-US" dirty="0">
              <a:latin typeface="Neutra Text" charset="0"/>
            </a:endParaRPr>
          </a:p>
          <a:p>
            <a:r>
              <a:rPr lang="en-US" dirty="0">
                <a:latin typeface="Neutra Text" charset="0"/>
              </a:rPr>
              <a:t>Took almost 15 years to</a:t>
            </a:r>
            <a:r>
              <a:rPr lang="en-US" baseline="0" dirty="0">
                <a:latin typeface="Neutra Text" charset="0"/>
              </a:rPr>
              <a:t> get from NEWTON to </a:t>
            </a:r>
            <a:r>
              <a:rPr lang="en-US" baseline="0" dirty="0" err="1">
                <a:latin typeface="Neutra Text" charset="0"/>
              </a:rPr>
              <a:t>iPHONE</a:t>
            </a:r>
            <a:r>
              <a:rPr lang="en-US" baseline="0" dirty="0">
                <a:latin typeface="Neutra Text" charset="0"/>
              </a:rPr>
              <a:t> (14 years)</a:t>
            </a:r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2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A81BE51F-A201-4361-812C-00BF7EF2A489}" type="slidenum">
              <a:rPr lang="en-US" sz="1800"/>
              <a:pPr/>
              <a:t>13</a:t>
            </a:fld>
            <a:endParaRPr lang="en-US" sz="1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Still evolving rapidly.</a:t>
            </a:r>
            <a:r>
              <a:rPr lang="en-US" baseline="0" dirty="0">
                <a:latin typeface="Neutra Text" charset="0"/>
              </a:rPr>
              <a:t> Will this be the next big thing? WHAT DO YOU THINK?</a:t>
            </a:r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17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A52AA17C-DA20-4D7B-A16F-34253BBE4E96}" type="slidenum">
              <a:rPr lang="en-US" sz="1800"/>
              <a:pPr/>
              <a:t>14</a:t>
            </a:fld>
            <a:endParaRPr lang="en-US" sz="18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NOTE: It was after Sharp </a:t>
            </a:r>
            <a:r>
              <a:rPr lang="en-US" dirty="0" err="1">
                <a:latin typeface="Neutra Text" charset="0"/>
              </a:rPr>
              <a:t>Zaurus</a:t>
            </a:r>
            <a:r>
              <a:rPr lang="en-US" dirty="0">
                <a:latin typeface="Neutra Text" charset="0"/>
              </a:rPr>
              <a:t>, and a few related products from Casio and others!  </a:t>
            </a:r>
            <a:r>
              <a:rPr lang="en-US" dirty="0" err="1">
                <a:latin typeface="Neutra Text" charset="0"/>
              </a:rPr>
              <a:t>PenPoint</a:t>
            </a:r>
            <a:r>
              <a:rPr lang="en-US" dirty="0">
                <a:latin typeface="Neutra Text" charset="0"/>
              </a:rPr>
              <a:t> Tablet</a:t>
            </a:r>
          </a:p>
        </p:txBody>
      </p:sp>
    </p:spTree>
    <p:extLst>
      <p:ext uri="{BB962C8B-B14F-4D97-AF65-F5344CB8AC3E}">
        <p14:creationId xmlns:p14="http://schemas.microsoft.com/office/powerpoint/2010/main" val="31070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FA095F00-565E-40E2-BB39-D08DD5AEA8D8}" type="slidenum">
              <a:rPr lang="en-US" sz="1800"/>
              <a:pPr/>
              <a:t>15</a:t>
            </a:fld>
            <a:endParaRPr lang="en-US" sz="1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02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8CCC322A-9300-410F-B8DE-00668E5BF763}" type="slidenum">
              <a:rPr lang="en-US" sz="1800"/>
              <a:pPr/>
              <a:t>16</a:t>
            </a:fld>
            <a:endParaRPr lang="en-US" sz="1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10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73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51940" indent="-289208" defTabSz="98973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56830" indent="-231366" defTabSz="98973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19562" indent="-231366" defTabSz="98973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82295" indent="-231366" defTabSz="98973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45027" indent="-231366" defTabSz="98973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3007759" indent="-231366" defTabSz="98973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70491" indent="-231366" defTabSz="98973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933223" indent="-231366" defTabSz="98973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fld id="{9FA2A213-8A72-4BF2-BA15-2513CB5CB2D3}" type="slidenum">
              <a:rPr lang="en-US" sz="1000"/>
              <a:pPr/>
              <a:t>17</a:t>
            </a:fld>
            <a:endParaRPr lang="en-US" sz="10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 cap="flat"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382" tIns="50532" rIns="99382" bIns="50532"/>
          <a:lstStyle/>
          <a:p>
            <a:pPr marL="0" marR="0" indent="0" algn="l" defTabSz="97045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800" dirty="0">
                <a:latin typeface="Neutra Text" charset="0"/>
              </a:rPr>
              <a:t>To prototype the form factor</a:t>
            </a:r>
            <a:r>
              <a:rPr lang="en-US" altLang="ja-JP" sz="2800" dirty="0">
                <a:latin typeface="Neutra Text" charset="0"/>
                <a:ea typeface="ＭＳ Ｐゴシック" pitchFamily="34" charset="-128"/>
              </a:rPr>
              <a:t>,</a:t>
            </a:r>
            <a:r>
              <a:rPr lang="en-US" altLang="ja-JP" sz="2800" baseline="0" dirty="0">
                <a:latin typeface="Neutra Text" charset="0"/>
                <a:ea typeface="ＭＳ Ｐゴシック" pitchFamily="34" charset="-128"/>
              </a:rPr>
              <a:t> </a:t>
            </a:r>
            <a:r>
              <a:rPr lang="en-US" sz="2500" dirty="0">
                <a:ea typeface="ＭＳ Ｐゴシック" pitchFamily="34" charset="-128"/>
              </a:rPr>
              <a:t>Jeff Hawkins carried around a</a:t>
            </a:r>
            <a:r>
              <a:rPr lang="en-US" sz="2500" baseline="0" dirty="0">
                <a:ea typeface="ＭＳ Ｐゴシック" pitchFamily="34" charset="-128"/>
              </a:rPr>
              <a:t> block of wood like this in his pocket &amp; pulled it out when meeting people and used a pen to act like he was adding things to his device,</a:t>
            </a:r>
            <a:r>
              <a:rPr lang="en-US" altLang="ja-JP" sz="2400" dirty="0">
                <a:latin typeface="Neutra Text" charset="0"/>
              </a:rPr>
              <a:t> to illustrate the potential for a small device.</a:t>
            </a:r>
          </a:p>
          <a:p>
            <a:pPr defTabSz="970452">
              <a:spcBef>
                <a:spcPct val="0"/>
              </a:spcBef>
            </a:pPr>
            <a:endParaRPr lang="en-US" sz="2500" baseline="0" dirty="0">
              <a:ea typeface="ＭＳ Ｐゴシック" pitchFamily="34" charset="-128"/>
            </a:endParaRPr>
          </a:p>
          <a:p>
            <a:pPr defTabSz="970452">
              <a:spcBef>
                <a:spcPct val="0"/>
              </a:spcBef>
            </a:pPr>
            <a:r>
              <a:rPr lang="en-US" sz="2500" baseline="0" dirty="0">
                <a:ea typeface="ＭＳ Ｐゴシック" pitchFamily="34" charset="-128"/>
              </a:rPr>
              <a:t>This led to the prototype in the middle and </a:t>
            </a:r>
          </a:p>
          <a:p>
            <a:pPr defTabSz="970452">
              <a:spcBef>
                <a:spcPct val="0"/>
              </a:spcBef>
            </a:pPr>
            <a:r>
              <a:rPr lang="en-US" sz="2500" baseline="0" dirty="0">
                <a:ea typeface="ＭＳ Ｐゴシック" pitchFamily="34" charset="-128"/>
              </a:rPr>
              <a:t>The final product: The </a:t>
            </a:r>
            <a:r>
              <a:rPr lang="en-US" sz="2500" baseline="0" dirty="0" err="1">
                <a:ea typeface="ＭＳ Ｐゴシック" pitchFamily="34" charset="-128"/>
              </a:rPr>
              <a:t>PalmPilot</a:t>
            </a:r>
            <a:r>
              <a:rPr lang="en-US" sz="2500" baseline="0" dirty="0">
                <a:ea typeface="ＭＳ Ｐゴシック" pitchFamily="34" charset="-128"/>
              </a:rPr>
              <a:t> (right)</a:t>
            </a:r>
            <a:endParaRPr lang="en-US" sz="25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5529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Developing a new mobile phone requires prototyping three main aspects: the hardware, the form factor, and the software interface. Here, the Palm Pilot</a:t>
            </a:r>
            <a:r>
              <a:rPr lang="ja-JP" altLang="en-US" dirty="0">
                <a:latin typeface="Neutra Text" charset="0"/>
              </a:rPr>
              <a:t>’</a:t>
            </a:r>
            <a:r>
              <a:rPr lang="en-US" altLang="ja-JP" dirty="0">
                <a:latin typeface="Neutra Text" charset="0"/>
              </a:rPr>
              <a:t>s original mainboard is shown – clearly too huge to be included in a mobile device, but allowing early testers to try out the screen and interface before more work was undertaken to shrink the board. </a:t>
            </a:r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4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092D1DF3-1028-4960-B9C0-5CBE1FAB1E54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19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Where is all this technology going?</a:t>
            </a:r>
          </a:p>
        </p:txBody>
      </p:sp>
    </p:spTree>
    <p:extLst>
      <p:ext uri="{BB962C8B-B14F-4D97-AF65-F5344CB8AC3E}">
        <p14:creationId xmlns:p14="http://schemas.microsoft.com/office/powerpoint/2010/main" val="28416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43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610B5EF0-A18A-4019-AC8C-F9C61D9999FD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20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50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2F76667E-13C7-4116-A269-9A5926344A40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21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5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B768BD84-1E2A-4D8A-8EA7-D0E928AFEEC4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22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88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E89E9A50-D1C8-4FB5-AE40-7341BF25C71A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23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49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C76916E9-BF01-4322-91E1-E3858902B249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24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6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42441409-3477-4541-8D3C-883D7C16A15D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25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55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3CEC7455-DDEA-4554-9BD7-28A4E537C49A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26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1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E5FCE06F-F580-49AC-BD86-B655EDC0B579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27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36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7407B3F8-C7B7-4F45-B411-3D4AC32E152E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28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Neutra Text" charset="0"/>
            </a:endParaRPr>
          </a:p>
          <a:p>
            <a:r>
              <a:rPr lang="en-US" dirty="0">
                <a:latin typeface="Neutra Text" charset="0"/>
              </a:rPr>
              <a:t>In some ways, one can think of HCI as a discipline born out of these lines crossing.</a:t>
            </a:r>
          </a:p>
        </p:txBody>
      </p:sp>
    </p:spTree>
    <p:extLst>
      <p:ext uri="{BB962C8B-B14F-4D97-AF65-F5344CB8AC3E}">
        <p14:creationId xmlns:p14="http://schemas.microsoft.com/office/powerpoint/2010/main" val="140477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pPr algn="r"/>
            <a:fld id="{E88FE6F1-9663-46D1-9354-C5A87AA7190B}" type="slidenum">
              <a:rPr lang="ko-KR" altLang="en-US" sz="1800">
                <a:solidFill>
                  <a:srgbClr val="000000"/>
                </a:solidFill>
                <a:ea typeface="Malgun Gothic" pitchFamily="34" charset="-127"/>
              </a:rPr>
              <a:pPr algn="r"/>
              <a:t>29</a:t>
            </a:fld>
            <a:endParaRPr lang="en-US" altLang="ko-KR" sz="1800">
              <a:solidFill>
                <a:srgbClr val="000000"/>
              </a:solidFill>
              <a:ea typeface="Malgun Gothic" pitchFamily="34" charset="-127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Neutra Text" charset="0"/>
              </a:rPr>
              <a:t>Which gets us to the model of mobile computing that we don</a:t>
            </a:r>
            <a:r>
              <a:rPr lang="ja-JP" altLang="en-US">
                <a:latin typeface="Neutra Text" charset="0"/>
              </a:rPr>
              <a:t>’</a:t>
            </a:r>
            <a:r>
              <a:rPr lang="en-US" altLang="ja-JP">
                <a:latin typeface="Neutra Text" charset="0"/>
              </a:rPr>
              <a:t>t want…</a:t>
            </a:r>
          </a:p>
          <a:p>
            <a:endParaRPr lang="en-US">
              <a:latin typeface="Neutra Text" charset="0"/>
            </a:endParaRPr>
          </a:p>
          <a:p>
            <a:r>
              <a:rPr lang="en-US">
                <a:latin typeface="Neutra Text" charset="0"/>
              </a:rPr>
              <a:t>For 40 years, we</a:t>
            </a:r>
            <a:r>
              <a:rPr lang="ja-JP" altLang="en-US">
                <a:latin typeface="Neutra Text" charset="0"/>
              </a:rPr>
              <a:t>’</a:t>
            </a:r>
            <a:r>
              <a:rPr lang="en-US" altLang="ja-JP">
                <a:latin typeface="Neutra Text" charset="0"/>
              </a:rPr>
              <a:t>ve had the keyboard and mouse, which works great for desktop applications, but not so well for mobile ones.</a:t>
            </a:r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8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27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Constraints can get best design and some of the ideas can also be implemented</a:t>
            </a:r>
            <a:r>
              <a:rPr lang="en-US" baseline="0" dirty="0"/>
              <a:t> on traditional desktop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89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096032ED-D54D-4E54-99F3-F87870E3E65F}" type="slidenum">
              <a:rPr lang="en-US" sz="1800"/>
              <a:pPr/>
              <a:t>31</a:t>
            </a:fld>
            <a:endParaRPr lang="en-US" sz="1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1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524A9CAA-E7A3-4BCA-A83B-A2217E9965DF}" type="slidenum">
              <a:rPr lang="en-US" sz="1800"/>
              <a:pPr/>
              <a:t>32</a:t>
            </a:fld>
            <a:endParaRPr lang="en-US" sz="1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86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CD254814-24A7-4A96-96E7-D106FA25BDBD}" type="slidenum">
              <a:rPr lang="en-US" sz="1800"/>
              <a:pPr/>
              <a:t>33</a:t>
            </a:fld>
            <a:endParaRPr lang="en-US" sz="1800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33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524A9CAA-E7A3-4BCA-A83B-A2217E9965DF}" type="slidenum">
              <a:rPr lang="en-US" sz="1800"/>
              <a:pPr/>
              <a:t>34</a:t>
            </a:fld>
            <a:endParaRPr lang="en-US" sz="1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This lady</a:t>
            </a:r>
            <a:r>
              <a:rPr lang="en-US" baseline="0" dirty="0">
                <a:latin typeface="Neutra Text" charset="0"/>
              </a:rPr>
              <a:t> can’t attend to two things at once</a:t>
            </a:r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02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524A9CAA-E7A3-4BCA-A83B-A2217E9965DF}" type="slidenum">
              <a:rPr lang="en-US" sz="1800"/>
              <a:pPr/>
              <a:t>35</a:t>
            </a:fld>
            <a:endParaRPr lang="en-US" sz="1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MTA NYC transit app</a:t>
            </a:r>
          </a:p>
          <a:p>
            <a:r>
              <a:rPr lang="en-US" dirty="0">
                <a:latin typeface="Neutra Text" charset="0"/>
              </a:rPr>
              <a:t>Horrible UI but</a:t>
            </a:r>
            <a:r>
              <a:rPr lang="en-US" baseline="0" dirty="0">
                <a:latin typeface="Neutra Text" charset="0"/>
              </a:rPr>
              <a:t> knows where you are!</a:t>
            </a:r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20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fld id="{524A9CAA-E7A3-4BCA-A83B-A2217E9965DF}" type="slidenum">
              <a:rPr lang="en-US" sz="1800"/>
              <a:pPr/>
              <a:t>36</a:t>
            </a:fld>
            <a:endParaRPr lang="en-US" sz="1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Neutra Text" charset="0"/>
              </a:rPr>
              <a:t>NetFlix</a:t>
            </a:r>
            <a:r>
              <a:rPr lang="en-US" dirty="0">
                <a:latin typeface="Neutra Text" charset="0"/>
              </a:rPr>
              <a:t> does a great job of overview plus detail. Need to know more you can click on it and see details.</a:t>
            </a:r>
          </a:p>
        </p:txBody>
      </p:sp>
    </p:spTree>
    <p:extLst>
      <p:ext uri="{BB962C8B-B14F-4D97-AF65-F5344CB8AC3E}">
        <p14:creationId xmlns:p14="http://schemas.microsoft.com/office/powerpoint/2010/main" val="147970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r>
              <a:rPr lang="en-US" baseline="0" dirty="0"/>
              <a:t> info more important for apps with</a:t>
            </a:r>
          </a:p>
          <a:p>
            <a:pPr marL="285750" indent="-285750">
              <a:buFontTx/>
              <a:buChar char="-"/>
            </a:pPr>
            <a:r>
              <a:rPr lang="en-US" baseline="0" dirty="0"/>
              <a:t>Little or no precedence</a:t>
            </a:r>
          </a:p>
          <a:p>
            <a:pPr marL="285750" indent="-285750">
              <a:buFontTx/>
              <a:buChar char="-"/>
            </a:pPr>
            <a:r>
              <a:rPr lang="en-US" baseline="0" dirty="0"/>
              <a:t>Need configuration (turn on sound)</a:t>
            </a:r>
          </a:p>
          <a:p>
            <a:pPr marL="285750" indent="-285750">
              <a:buFontTx/>
              <a:buChar char="-"/>
            </a:pPr>
            <a:r>
              <a:rPr lang="en-US" baseline="0" dirty="0"/>
              <a:t>Require registration (e.g., twitter client)</a:t>
            </a:r>
          </a:p>
        </p:txBody>
      </p:sp>
    </p:spTree>
    <p:extLst>
      <p:ext uri="{BB962C8B-B14F-4D97-AF65-F5344CB8AC3E}">
        <p14:creationId xmlns:p14="http://schemas.microsoft.com/office/powerpoint/2010/main" val="3410853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Foursquare Radar feature makes suggestions based on behavior of both you (places you’ve checked in) and YOUR friends behavior</a:t>
            </a:r>
          </a:p>
        </p:txBody>
      </p:sp>
    </p:spTree>
    <p:extLst>
      <p:ext uri="{BB962C8B-B14F-4D97-AF65-F5344CB8AC3E}">
        <p14:creationId xmlns:p14="http://schemas.microsoft.com/office/powerpoint/2010/main" val="3410853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Edward </a:t>
            </a:r>
            <a:r>
              <a:rPr lang="en-US" baseline="0" dirty="0" err="1"/>
              <a:t>Tufte</a:t>
            </a:r>
            <a:r>
              <a:rPr lang="en-US" baseline="0" dirty="0"/>
              <a:t>, “iPhone Interface Design,” www.edwardtufte.com/bboard/q-and-afetch-msg?msg_id=00036T</a:t>
            </a:r>
          </a:p>
          <a:p>
            <a:endParaRPr lang="en-US" baseline="0" dirty="0"/>
          </a:p>
          <a:p>
            <a:r>
              <a:rPr lang="en-US" baseline="0" dirty="0"/>
              <a:t>Tap screen when all UI controls hidden (photo slideshows, video, news articles)</a:t>
            </a:r>
          </a:p>
          <a:p>
            <a:r>
              <a:rPr lang="en-US" baseline="0" dirty="0"/>
              <a:t/>
            </a:r>
            <a:br>
              <a:rPr lang="en-US" baseline="0" dirty="0"/>
            </a:br>
            <a:r>
              <a:rPr lang="en-US" baseline="0" dirty="0"/>
              <a:t>Caveat – controls that are used a lot (email app) should stay on screen</a:t>
            </a:r>
          </a:p>
        </p:txBody>
      </p:sp>
    </p:spTree>
    <p:extLst>
      <p:ext uri="{BB962C8B-B14F-4D97-AF65-F5344CB8AC3E}">
        <p14:creationId xmlns:p14="http://schemas.microsoft.com/office/powerpoint/2010/main" val="3410853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872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Map on iPhone pre-populates start field w/ current location &amp; end field w/ most recent search</a:t>
            </a:r>
          </a:p>
          <a:p>
            <a:endParaRPr lang="en-US" baseline="0" dirty="0"/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410853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[got to this point at </a:t>
            </a:r>
            <a:r>
              <a:rPr lang="en-US" dirty="0" smtClean="0"/>
              <a:t>1:30 in</a:t>
            </a:r>
            <a:r>
              <a:rPr lang="en-US" dirty="0"/>
              <a:t>,</a:t>
            </a:r>
            <a:r>
              <a:rPr lang="en-US" baseline="0" dirty="0"/>
              <a:t> took </a:t>
            </a:r>
            <a:r>
              <a:rPr lang="en-US" baseline="0" dirty="0" smtClean="0"/>
              <a:t>20 minute teak break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2016:</a:t>
            </a:r>
            <a:endParaRPr lang="en-US" dirty="0"/>
          </a:p>
          <a:p>
            <a:r>
              <a:rPr lang="en-US" dirty="0" err="1"/>
              <a:t>Spotify</a:t>
            </a:r>
            <a:r>
              <a:rPr lang="en-US" dirty="0"/>
              <a:t> (sliding interface like </a:t>
            </a:r>
            <a:r>
              <a:rPr lang="en-US" dirty="0" err="1"/>
              <a:t>google</a:t>
            </a:r>
            <a:r>
              <a:rPr lang="en-US" dirty="0"/>
              <a:t> mail, quick to create playlists/select them)</a:t>
            </a:r>
          </a:p>
          <a:p>
            <a:r>
              <a:rPr lang="en-US" dirty="0" err="1"/>
              <a:t>IcanHazCheeseburger</a:t>
            </a:r>
            <a:r>
              <a:rPr lang="en-US" dirty="0"/>
              <a:t> app (latest memes, immersive –</a:t>
            </a:r>
            <a:r>
              <a:rPr lang="en-US" baseline="0" dirty="0"/>
              <a:t> things fade away)</a:t>
            </a:r>
          </a:p>
          <a:p>
            <a:r>
              <a:rPr lang="en-US" baseline="0" dirty="0" err="1"/>
              <a:t>FlipBoard</a:t>
            </a:r>
            <a:r>
              <a:rPr lang="en-US" baseline="0" dirty="0"/>
              <a:t> (“makes me feel smarter” than streaming through my </a:t>
            </a:r>
            <a:r>
              <a:rPr lang="en-US" baseline="0" dirty="0" err="1"/>
              <a:t>facebook</a:t>
            </a:r>
            <a:r>
              <a:rPr lang="en-US" baseline="0" dirty="0"/>
              <a:t>)</a:t>
            </a:r>
          </a:p>
          <a:p>
            <a:r>
              <a:rPr lang="en-US" baseline="0" dirty="0"/>
              <a:t>Task on </a:t>
            </a:r>
            <a:r>
              <a:rPr lang="en-US" baseline="0" dirty="0" err="1"/>
              <a:t>iOs</a:t>
            </a:r>
            <a:r>
              <a:rPr lang="en-US" baseline="0" dirty="0"/>
              <a:t> (</a:t>
            </a:r>
            <a:r>
              <a:rPr lang="en-US" baseline="0" dirty="0" err="1"/>
              <a:t>todo</a:t>
            </a:r>
            <a:r>
              <a:rPr lang="en-US" baseline="0" dirty="0"/>
              <a:t> list – gesture based instead of tapping, color scheme for near and far)</a:t>
            </a:r>
          </a:p>
          <a:p>
            <a:r>
              <a:rPr lang="en-US" baseline="0" dirty="0"/>
              <a:t>Brightest Flashlight (Android), nice </a:t>
            </a:r>
            <a:r>
              <a:rPr lang="en-US" baseline="0" dirty="0" smtClean="0"/>
              <a:t>noise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2017:</a:t>
            </a:r>
          </a:p>
          <a:p>
            <a:r>
              <a:rPr lang="en-US" dirty="0" err="1" smtClean="0"/>
              <a:t>Robinhood</a:t>
            </a:r>
            <a:endParaRPr lang="en-US" dirty="0" smtClean="0"/>
          </a:p>
          <a:p>
            <a:r>
              <a:rPr lang="en-US" dirty="0" smtClean="0"/>
              <a:t>Clue</a:t>
            </a:r>
          </a:p>
          <a:p>
            <a:r>
              <a:rPr lang="en-US" dirty="0" err="1" smtClean="0"/>
              <a:t>Todoist</a:t>
            </a:r>
            <a:endParaRPr lang="en-US" dirty="0" smtClean="0"/>
          </a:p>
          <a:p>
            <a:r>
              <a:rPr lang="en-US" dirty="0" smtClean="0"/>
              <a:t>Line Camera</a:t>
            </a:r>
          </a:p>
          <a:p>
            <a:r>
              <a:rPr lang="en-US" dirty="0" err="1" smtClean="0"/>
              <a:t>Shazam</a:t>
            </a:r>
            <a:endParaRPr lang="en-US" dirty="0" smtClean="0"/>
          </a:p>
          <a:p>
            <a:r>
              <a:rPr lang="en-US" dirty="0" smtClean="0"/>
              <a:t>Facebook</a:t>
            </a:r>
          </a:p>
          <a:p>
            <a:r>
              <a:rPr lang="en-US" dirty="0" smtClean="0"/>
              <a:t>Gmail</a:t>
            </a:r>
          </a:p>
          <a:p>
            <a:r>
              <a:rPr lang="en-US" smtClean="0"/>
              <a:t>Spotify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2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Neutra Text" charset="0"/>
              </a:rPr>
              <a:t>This is playing while students stream in; movement from telephone, to radio, to satellite, to mobile.</a:t>
            </a:r>
          </a:p>
        </p:txBody>
      </p:sp>
    </p:spTree>
    <p:extLst>
      <p:ext uri="{BB962C8B-B14F-4D97-AF65-F5344CB8AC3E}">
        <p14:creationId xmlns:p14="http://schemas.microsoft.com/office/powerpoint/2010/main" val="201061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7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Neutra Text" charset="0"/>
              </a:rPr>
              <a:t>The trend towards miniaturization and portability was launched by the Sony Walkman in 1979. It introduced a change in music listening habits, and provided the first of several disruptive mobile innovations by taking a household activity – listening to music – and enabling access anywhere.</a:t>
            </a:r>
          </a:p>
        </p:txBody>
      </p:sp>
    </p:spTree>
    <p:extLst>
      <p:ext uri="{BB962C8B-B14F-4D97-AF65-F5344CB8AC3E}">
        <p14:creationId xmlns:p14="http://schemas.microsoft.com/office/powerpoint/2010/main" val="173462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This is what I had as an undergrad – had AM/FM radio also</a:t>
            </a:r>
          </a:p>
        </p:txBody>
      </p:sp>
    </p:spTree>
    <p:extLst>
      <p:ext uri="{BB962C8B-B14F-4D97-AF65-F5344CB8AC3E}">
        <p14:creationId xmlns:p14="http://schemas.microsoft.com/office/powerpoint/2010/main" val="1650481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Neutra Text" charset="0"/>
              </a:rPr>
              <a:t>Around the time that the </a:t>
            </a:r>
            <a:r>
              <a:rPr lang="en-US" dirty="0" err="1">
                <a:latin typeface="Neutra Text" charset="0"/>
              </a:rPr>
              <a:t>walkman</a:t>
            </a:r>
            <a:r>
              <a:rPr lang="en-US" dirty="0">
                <a:latin typeface="Neutra Text" charset="0"/>
              </a:rPr>
              <a:t> was launched, the car phone was also gaining popularity. Though they might seem unwieldy and bulky today, in the 1970</a:t>
            </a:r>
            <a:r>
              <a:rPr lang="ja-JP" altLang="en-US" dirty="0">
                <a:latin typeface="Neutra Text" charset="0"/>
              </a:rPr>
              <a:t>’</a:t>
            </a:r>
            <a:r>
              <a:rPr lang="en-US" altLang="ja-JP" dirty="0">
                <a:latin typeface="Neutra Text" charset="0"/>
              </a:rPr>
              <a:t>s and 80</a:t>
            </a:r>
            <a:r>
              <a:rPr lang="ja-JP" altLang="en-US" dirty="0">
                <a:latin typeface="Neutra Text" charset="0"/>
              </a:rPr>
              <a:t>’</a:t>
            </a:r>
            <a:r>
              <a:rPr lang="en-US" altLang="ja-JP" dirty="0">
                <a:latin typeface="Neutra Text" charset="0"/>
              </a:rPr>
              <a:t>s they were far more popular (and available) than truly mobile phones. </a:t>
            </a:r>
            <a:endParaRPr lang="en-US" dirty="0">
              <a:latin typeface="Neutra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2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rot="10800000">
            <a:off x="0" y="0"/>
            <a:ext cx="9144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3998" y="3892718"/>
            <a:ext cx="60198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Computer Science Department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Stanford University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3998" y="2102662"/>
            <a:ext cx="8077200" cy="1143000"/>
          </a:xfrm>
        </p:spPr>
        <p:txBody>
          <a:bodyPr/>
          <a:lstStyle>
            <a:lvl1pPr>
              <a:defRPr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3998" y="4922792"/>
            <a:ext cx="5983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Winter 2015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6069" y="0"/>
            <a:ext cx="8894980" cy="409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dirty="0"/>
              <a:t>HCI+D</a:t>
            </a:r>
            <a:r>
              <a:rPr lang="en-US" sz="2000" b="1" baseline="30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dirty="0"/>
              <a:t>: USER INTERFACE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2804547785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352425"/>
            <a:ext cx="216535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352425"/>
            <a:ext cx="6346825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565781-BA72-400A-BEE2-395C39548E2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67297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388676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94534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183307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757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63232"/>
      </p:ext>
    </p:extLst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038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4148"/>
      </p:ext>
    </p:extLst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ooter Whi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B10D4F-B332-46C7-90F5-3385543D3EE9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89759"/>
      </p:ext>
    </p:extLst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33483"/>
      </p:ext>
    </p:extLst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l of Fame / Sh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64" y="97692"/>
            <a:ext cx="8779282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32944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51813" y="6553201"/>
            <a:ext cx="990600" cy="457200"/>
          </a:xfrm>
          <a:ln/>
        </p:spPr>
        <p:txBody>
          <a:bodyPr/>
          <a:lstStyle>
            <a:lvl1pPr>
              <a:defRPr/>
            </a:lvl1pPr>
          </a:lstStyle>
          <a:p>
            <a:fld id="{1C359768-2716-4472-AE36-EE8E84E4D53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70162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clip art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7935940"/>
      </p:ext>
    </p:extLst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038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3988143"/>
      </p:ext>
    </p:extLst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092856"/>
      </p:ext>
    </p:extLst>
  </p:cSld>
  <p:clrMapOvr>
    <a:masterClrMapping/>
  </p:clrMapOvr>
  <p:transition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rot="10800000">
            <a:off x="0" y="0"/>
            <a:ext cx="9144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3998" y="3892718"/>
            <a:ext cx="60198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Computer Science Department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Stanford University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3998" y="2102662"/>
            <a:ext cx="8077200" cy="1143000"/>
          </a:xfrm>
        </p:spPr>
        <p:txBody>
          <a:bodyPr/>
          <a:lstStyle>
            <a:lvl1pPr>
              <a:defRPr>
                <a:solidFill>
                  <a:srgbClr val="5A5A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3998" y="4922792"/>
            <a:ext cx="5983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Winter 2016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6069" y="0"/>
            <a:ext cx="8894980" cy="409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b="0" baseline="0" dirty="0">
                <a:solidFill>
                  <a:srgbClr val="6D6D6D"/>
                </a:solidFill>
              </a:rPr>
              <a:t>dt+UX</a:t>
            </a:r>
            <a:r>
              <a:rPr lang="en-US" sz="2000" b="1" baseline="30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000" dirty="0"/>
              <a:t>: USER EXPERIENCE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183305882"/>
      </p:ext>
    </p:extLst>
  </p:cSld>
  <p:clrMapOvr>
    <a:masterClrMapping/>
  </p:clrMapOvr>
  <p:transition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51813" y="6553201"/>
            <a:ext cx="990600" cy="457200"/>
          </a:xfrm>
          <a:ln/>
        </p:spPr>
        <p:txBody>
          <a:bodyPr/>
          <a:lstStyle>
            <a:lvl1pPr>
              <a:defRPr/>
            </a:lvl1pPr>
          </a:lstStyle>
          <a:p>
            <a:fld id="{1C359768-2716-4472-AE36-EE8E84E4D53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08976"/>
      </p:ext>
    </p:extLst>
  </p:cSld>
  <p:clrMapOvr>
    <a:masterClrMapping/>
  </p:clrMapOvr>
  <p:transition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92038-EC2F-4D1A-957B-7A73696BF80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927068"/>
      </p:ext>
    </p:extLst>
  </p:cSld>
  <p:clrMapOvr>
    <a:masterClrMapping/>
  </p:clrMapOvr>
  <p:transition>
    <p:dissolv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2816D5-0B44-4435-8542-E923456B0B5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5086"/>
      </p:ext>
    </p:extLst>
  </p:cSld>
  <p:clrMapOvr>
    <a:masterClrMapping/>
  </p:clrMapOvr>
  <p:transition>
    <p:dissolv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B10D4F-B332-46C7-90F5-3385543D3EE9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15254"/>
      </p:ext>
    </p:extLst>
  </p:cSld>
  <p:clrMapOvr>
    <a:masterClrMapping/>
  </p:clrMapOvr>
  <p:transition>
    <p:dissolv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C5DCA4-72D8-1847-88AD-275DB8B668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71164"/>
      </p:ext>
    </p:extLst>
  </p:cSld>
  <p:clrMapOvr>
    <a:masterClrMapping/>
  </p:clrMapOvr>
  <p:transition>
    <p:dissolv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C8D87-DE2D-4FEF-BAE7-BD32EB29509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584522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92038-EC2F-4D1A-957B-7A73696BF80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79256"/>
      </p:ext>
    </p:extLst>
  </p:cSld>
  <p:clrMapOvr>
    <a:masterClrMapping/>
  </p:clrMapOvr>
  <p:transition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EE9B2-79B1-43E9-9BDB-CEE040AC3E29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92370"/>
      </p:ext>
    </p:extLst>
  </p:cSld>
  <p:clrMapOvr>
    <a:masterClrMapping/>
  </p:clrMapOvr>
  <p:transition>
    <p:dissolv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370BE9-6139-41FC-B1B9-08CCD33428D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67331"/>
      </p:ext>
    </p:extLst>
  </p:cSld>
  <p:clrMapOvr>
    <a:masterClrMapping/>
  </p:clrMapOvr>
  <p:transition>
    <p:dissolv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352425"/>
            <a:ext cx="216535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352425"/>
            <a:ext cx="6346825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565781-BA72-400A-BEE2-395C39548E2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75264"/>
      </p:ext>
    </p:extLst>
  </p:cSld>
  <p:clrMapOvr>
    <a:masterClrMapping/>
  </p:clrMapOvr>
  <p:transition>
    <p:dissolv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35203"/>
      </p:ext>
    </p:extLst>
  </p:cSld>
  <p:clrMapOvr>
    <a:masterClrMapping/>
  </p:clrMapOvr>
  <p:transition>
    <p:dissolv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71738"/>
      </p:ext>
    </p:extLst>
  </p:cSld>
  <p:clrMapOvr>
    <a:masterClrMapping/>
  </p:clrMapOvr>
  <p:transition>
    <p:dissolv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65358"/>
      </p:ext>
    </p:extLst>
  </p:cSld>
  <p:clrMapOvr>
    <a:masterClrMapping/>
  </p:clrMapOvr>
  <p:transition>
    <p:dissolv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96699"/>
      </p:ext>
    </p:extLst>
  </p:cSld>
  <p:clrMapOvr>
    <a:masterClrMapping/>
  </p:clrMapOvr>
  <p:transition>
    <p:dissolv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9425" y="352425"/>
            <a:ext cx="8664575" cy="1143000"/>
          </a:xfrm>
        </p:spPr>
        <p:txBody>
          <a:bodyPr/>
          <a:lstStyle>
            <a:lvl1pPr>
              <a:defRPr>
                <a:solidFill>
                  <a:srgbClr val="E87A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65707"/>
      </p:ext>
    </p:extLst>
  </p:cSld>
  <p:clrMapOvr>
    <a:masterClrMapping/>
  </p:clrMapOvr>
  <p:transition>
    <p:dissolv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038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532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2230"/>
      </p:ext>
    </p:extLst>
  </p:cSld>
  <p:clrMapOvr>
    <a:masterClrMapping/>
  </p:clrMapOvr>
  <p:transition>
    <p:dissolv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58451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2816D5-0B44-4435-8542-E923456B0B5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9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99624"/>
      </p:ext>
    </p:extLst>
  </p:cSld>
  <p:clrMapOvr>
    <a:masterClrMapping/>
  </p:clrMapOvr>
  <p:transition>
    <p:dissolv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l of Fame / Sh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64" y="97692"/>
            <a:ext cx="8779282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08044"/>
      </p:ext>
    </p:extLst>
  </p:cSld>
  <p:clrMapOvr>
    <a:masterClrMapping/>
  </p:clrMapOvr>
  <p:transition>
    <p:dissolv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508312"/>
      </p:ext>
    </p:extLst>
  </p:cSld>
  <p:clrMapOvr>
    <a:masterClrMapping/>
  </p:clrMapOvr>
  <p:transition>
    <p:dissolv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038600"/>
            <a:ext cx="77724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1102759"/>
      </p:ext>
    </p:extLst>
  </p:cSld>
  <p:clrMapOvr>
    <a:masterClrMapping/>
  </p:clrMapOvr>
  <p:transition>
    <p:dissolv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rot="10800000">
            <a:off x="0" y="0"/>
            <a:ext cx="9144000" cy="464008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8000"/>
                </a:srgbClr>
              </a:gs>
              <a:gs pos="82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3998" y="3892718"/>
            <a:ext cx="601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Prof. James A. Landay</a:t>
            </a: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Cornell Tech</a:t>
            </a: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3998" y="2102662"/>
            <a:ext cx="8077200" cy="1143000"/>
          </a:xfrm>
        </p:spPr>
        <p:txBody>
          <a:bodyPr/>
          <a:lstStyle>
            <a:lvl1pPr>
              <a:defRPr>
                <a:solidFill>
                  <a:srgbClr val="6D6D6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3998" y="4922792"/>
            <a:ext cx="5983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endParaRPr lang="en-US" dirty="0">
              <a:solidFill>
                <a:srgbClr val="6D6D6D"/>
              </a:solidFill>
              <a:latin typeface="Helvetica"/>
              <a:ea typeface="+mn-ea"/>
              <a:cs typeface="Helvetica"/>
            </a:endParaRPr>
          </a:p>
          <a:p>
            <a:pPr algn="l">
              <a:defRPr/>
            </a:pPr>
            <a:r>
              <a:rPr lang="en-US" dirty="0">
                <a:solidFill>
                  <a:srgbClr val="6D6D6D"/>
                </a:solidFill>
                <a:latin typeface="Helvetica"/>
                <a:ea typeface="+mn-ea"/>
                <a:cs typeface="Helvetica"/>
              </a:rPr>
              <a:t>INFO 6410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6068" y="0"/>
            <a:ext cx="9107931" cy="4091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700" b="0" i="0">
                <a:solidFill>
                  <a:srgbClr val="6D6D6D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700">
                <a:solidFill>
                  <a:srgbClr val="3E4E6C"/>
                </a:solidFill>
                <a:latin typeface="Arial Black" pitchFamily="34" charset="0"/>
              </a:defRPr>
            </a:lvl9pPr>
          </a:lstStyle>
          <a:p>
            <a:r>
              <a:rPr lang="en-US" sz="2000" dirty="0"/>
              <a:t>HCI+DESIGN: USER INTERFACE DESIGN +</a:t>
            </a:r>
            <a:r>
              <a:rPr lang="en-US" sz="2000" baseline="0" dirty="0"/>
              <a:t> PROTOTYPING + EVALUATION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517439"/>
      </p:ext>
    </p:extLst>
  </p:cSld>
  <p:clrMapOvr>
    <a:masterClrMapping/>
  </p:clrMapOvr>
  <p:transition>
    <p:dissolv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F45A7D-27BE-FB41-917F-E8B7C6646A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73684"/>
      </p:ext>
    </p:extLst>
  </p:cSld>
  <p:clrMapOvr>
    <a:masterClrMapping/>
  </p:clrMapOvr>
  <p:transition>
    <p:dissolv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71D6915-DB84-054A-9E91-4231524411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21620"/>
      </p:ext>
    </p:extLst>
  </p:cSld>
  <p:clrMapOvr>
    <a:masterClrMapping/>
  </p:clrMapOvr>
  <p:transition>
    <p:dissolv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6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DEBB50BC-E44F-F34F-9356-FE87D40D6C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0824"/>
      </p:ext>
    </p:extLst>
  </p:cSld>
  <p:clrMapOvr>
    <a:masterClrMapping/>
  </p:clrMapOvr>
  <p:transition>
    <p:dissolv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2430" y="0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5AE4BFC2-BB6C-9B49-B22F-600A74F7A1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99738"/>
      </p:ext>
    </p:extLst>
  </p:cSld>
  <p:clrMapOvr>
    <a:masterClrMapping/>
  </p:clrMapOvr>
  <p:transition>
    <p:dissolv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58183"/>
      </p:ext>
    </p:extLst>
  </p:cSld>
  <p:clrMapOvr>
    <a:masterClrMapping/>
  </p:clrMapOvr>
  <p:transition>
    <p:dissolv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5972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B10D4F-B332-46C7-90F5-3385543D3EE9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61377"/>
      </p:ext>
    </p:extLst>
  </p:cSld>
  <p:clrMapOvr>
    <a:masterClrMapping/>
  </p:clrMapOvr>
  <p:transition>
    <p:dissolv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EBC3C09E-91B6-CE47-986C-6DE0CB43A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249"/>
      </p:ext>
    </p:extLst>
  </p:cSld>
  <p:clrMapOvr>
    <a:masterClrMapping/>
  </p:clrMapOvr>
  <p:transition>
    <p:dissolv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0E83B99-2912-844F-8454-F6AEDC920B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43550"/>
      </p:ext>
    </p:extLst>
  </p:cSld>
  <p:clrMapOvr>
    <a:masterClrMapping/>
  </p:clrMapOvr>
  <p:transition>
    <p:dissolv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6E9D9D98-AD68-6A43-8268-14F9C89109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88740"/>
      </p:ext>
    </p:extLst>
  </p:cSld>
  <p:clrMapOvr>
    <a:masterClrMapping/>
  </p:clrMapOvr>
  <p:transition>
    <p:dissolv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650" y="352425"/>
            <a:ext cx="2165350" cy="5972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352425"/>
            <a:ext cx="6346825" cy="5972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09D0C8C5-53F4-3647-8CB7-6BDD0B1E7E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0731"/>
      </p:ext>
    </p:extLst>
  </p:cSld>
  <p:clrMapOvr>
    <a:masterClrMapping/>
  </p:clrMapOvr>
  <p:transition>
    <p:dissolv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49065"/>
      </p:ext>
    </p:extLst>
  </p:cSld>
  <p:clrMapOvr>
    <a:masterClrMapping/>
  </p:clrMapOvr>
  <p:transition>
    <p:dissolv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7466"/>
      </p:ext>
    </p:extLst>
  </p:cSld>
  <p:clrMapOvr>
    <a:masterClrMapping/>
  </p:clrMapOvr>
  <p:transition>
    <p:dissolv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7487"/>
      </p:ext>
    </p:extLst>
  </p:cSld>
  <p:clrMapOvr>
    <a:masterClrMapping/>
  </p:clrMapOvr>
  <p:transition>
    <p:dissolv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5498"/>
      </p:ext>
    </p:extLst>
  </p:cSld>
  <p:clrMapOvr>
    <a:masterClrMapping/>
  </p:clrMapOvr>
  <p:transition>
    <p:dissolv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38600"/>
            <a:ext cx="38100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7088"/>
      </p:ext>
    </p:extLst>
  </p:cSld>
  <p:clrMapOvr>
    <a:masterClrMapping/>
  </p:clrMapOvr>
  <p:transition>
    <p:dissolv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4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C5DCA4-72D8-1847-88AD-275DB8B668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9334"/>
      </p:ext>
    </p:extLst>
  </p:cSld>
  <p:clrMapOvr>
    <a:masterClrMapping/>
  </p:clrMapOvr>
  <p:transition>
    <p:dissolv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2324"/>
      </p:ext>
    </p:extLst>
  </p:cSld>
  <p:clrMapOvr>
    <a:masterClrMapping/>
  </p:clrMapOvr>
  <p:transition>
    <p:dissolv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52425"/>
            <a:ext cx="86645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DF0062A-E0F9-B04D-8287-D37747AFD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77753"/>
      </p:ext>
    </p:extLst>
  </p:cSld>
  <p:clrMapOvr>
    <a:masterClrMapping/>
  </p:clrMapOvr>
  <p:transition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B8DE6A-2F8A-E249-8673-9EAD0D8060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08934"/>
      </p:ext>
    </p:extLst>
  </p:cSld>
  <p:clrMapOvr>
    <a:masterClrMapping/>
  </p:clrMapOvr>
  <p:transition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l of Fame / Sh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64" y="97692"/>
            <a:ext cx="8779282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66542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C8D87-DE2D-4FEF-BAE7-BD32EB29509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311174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EE9B2-79B1-43E9-9BDB-CEE040AC3E29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84542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370BE9-6139-41FC-B1B9-08CCD33428D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10334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42.xml"/><Relationship Id="rId21" Type="http://schemas.openxmlformats.org/officeDocument/2006/relationships/theme" Target="../theme/theme2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theme" Target="../theme/theme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0"/>
            <a:ext cx="8664575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16" r:id="rId13"/>
    <p:sldLayoutId id="2147484117" r:id="rId14"/>
    <p:sldLayoutId id="2147484118" r:id="rId15"/>
    <p:sldLayoutId id="2147484119" r:id="rId16"/>
    <p:sldLayoutId id="2147484120" r:id="rId17"/>
    <p:sldLayoutId id="2147484121" r:id="rId18"/>
    <p:sldLayoutId id="2147484122" r:id="rId19"/>
    <p:sldLayoutId id="2147484123" r:id="rId20"/>
    <p:sldLayoutId id="2147484124" r:id="rId21"/>
    <p:sldLayoutId id="2147484126" r:id="rId22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00" b="0" i="0">
          <a:solidFill>
            <a:srgbClr val="E87A40"/>
          </a:solidFill>
          <a:latin typeface="Helvetica Light"/>
          <a:ea typeface="ＭＳ Ｐゴシック" charset="0"/>
          <a:cs typeface="Helvetica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527200"/>
            <a:ext cx="9144000" cy="321919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28000"/>
                </a:srgbClr>
              </a:gs>
              <a:gs pos="74000">
                <a:srgbClr val="000000">
                  <a:alpha val="0"/>
                </a:srgbClr>
              </a:gs>
            </a:gsLst>
            <a:lin ang="16200000" scaled="0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7CD15C81-D472-4345-B35D-FCFA035DB86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0"/>
            <a:ext cx="8664575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72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  <p:sldLayoutId id="2147484141" r:id="rId14"/>
    <p:sldLayoutId id="2147484142" r:id="rId15"/>
    <p:sldLayoutId id="2147484143" r:id="rId16"/>
    <p:sldLayoutId id="2147484145" r:id="rId17"/>
    <p:sldLayoutId id="2147484146" r:id="rId18"/>
    <p:sldLayoutId id="2147484147" r:id="rId19"/>
    <p:sldLayoutId id="2147484148" r:id="rId20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00" b="0" i="0">
          <a:solidFill>
            <a:srgbClr val="E87A40"/>
          </a:solidFill>
          <a:latin typeface="Helvetica Light"/>
          <a:ea typeface="ＭＳ Ｐゴシック" charset="0"/>
          <a:cs typeface="Helvetica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0885" y="0"/>
            <a:ext cx="8664575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11" y="1255586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9394" y="6553200"/>
            <a:ext cx="623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solidFill>
                  <a:srgbClr val="6D6D6D"/>
                </a:solidFill>
                <a:latin typeface="Helvetica Light"/>
                <a:ea typeface="+mn-ea"/>
                <a:cs typeface="Helvetica Light"/>
              </a:defRPr>
            </a:lvl1pPr>
          </a:lstStyle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553201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6D6D6D"/>
                </a:solidFill>
                <a:latin typeface="Helvetica Light"/>
                <a:cs typeface="Helvetica Light"/>
              </a:defRPr>
            </a:lvl1pPr>
          </a:lstStyle>
          <a:p>
            <a:fld id="{921C6582-A2BD-BA46-A9AA-1B0CFB7A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8904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  <p:sldLayoutId id="2147484162" r:id="rId13"/>
    <p:sldLayoutId id="2147484163" r:id="rId14"/>
    <p:sldLayoutId id="2147484164" r:id="rId15"/>
    <p:sldLayoutId id="2147484165" r:id="rId16"/>
    <p:sldLayoutId id="2147484166" r:id="rId17"/>
    <p:sldLayoutId id="2147484167" r:id="rId18"/>
    <p:sldLayoutId id="2147484168" r:id="rId19"/>
    <p:sldLayoutId id="2147484169" r:id="rId20"/>
    <p:sldLayoutId id="2147484170" r:id="rId21"/>
  </p:sldLayoutIdLst>
  <p:transition>
    <p:dissolve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00" b="0" i="0">
          <a:solidFill>
            <a:srgbClr val="F79646"/>
          </a:solidFill>
          <a:latin typeface="Helvetica"/>
          <a:ea typeface="ＭＳ Ｐゴシック" charset="0"/>
          <a:cs typeface="Helvetic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700">
          <a:solidFill>
            <a:srgbClr val="3E4E6C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0" i="0">
          <a:solidFill>
            <a:schemeClr val="tx1"/>
          </a:solidFill>
          <a:latin typeface="Helvetica Light"/>
          <a:ea typeface="ＭＳ Ｐゴシック" charset="0"/>
          <a:cs typeface="Helvetica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u.int/en/ITU-D/Statistics/Documents/facts/ICTFactsFigures2016.pdf" TargetMode="External"/><Relationship Id="rId4" Type="http://schemas.openxmlformats.org/officeDocument/2006/relationships/hyperlink" Target="http://www.itu.int/en/ITU-D/Statistics/Documents/statistics/2016/ITU_Key_2005-2016_ICT_data.xls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u.int/en/ITU-D/Statistics/Documents/facts/ICTFactsFigures2016.pdf" TargetMode="External"/><Relationship Id="rId4" Type="http://schemas.openxmlformats.org/officeDocument/2006/relationships/hyperlink" Target="http://www.itu.int/en/ITU-D/Statistics/Documents/statistics/2016/ITU_Key_2005-2016_ICT_data.xls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Controlpanelnewton.png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en.wikipedia.org/wiki/Image:Apple_newton_messagepad_checklist_jk.jpg" TargetMode="External"/><Relationship Id="rId6" Type="http://schemas.openxmlformats.org/officeDocument/2006/relationships/image" Target="../media/image19.jpeg"/><Relationship Id="rId7" Type="http://schemas.openxmlformats.org/officeDocument/2006/relationships/hyperlink" Target="http://en.wikipedia.org/wiki/Image:Apple_newton_messagepad_mixed_note_jk.jpg" TargetMode="External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Newton_eat_up_martha.jpg" TargetMode="External"/><Relationship Id="rId4" Type="http://schemas.openxmlformats.org/officeDocument/2006/relationships/image" Target="../media/image22.jpeg"/><Relationship Id="rId5" Type="http://schemas.openxmlformats.org/officeDocument/2006/relationships/hyperlink" Target="http://en.wikipedia.org/wiki/The_Simpsons" TargetMode="External"/><Relationship Id="rId6" Type="http://schemas.openxmlformats.org/officeDocument/2006/relationships/hyperlink" Target="http://en.wikipedia.org/wiki/Lisa_on_Ice" TargetMode="External"/><Relationship Id="rId7" Type="http://schemas.openxmlformats.org/officeDocument/2006/relationships/hyperlink" Target="http://www.youtube.com/watch?v=euC45RNqg4Q" TargetMode="External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hyperlink" Target="http://www.palminfocenter.com/ss.asp?f=pilot/pilot-graffiti-L.jpg" TargetMode="External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80.emf"/><Relationship Id="rId21" Type="http://schemas.openxmlformats.org/officeDocument/2006/relationships/customXml" Target="../ink/ink3.xml"/><Relationship Id="rId22" Type="http://schemas.openxmlformats.org/officeDocument/2006/relationships/image" Target="../media/image81.emf"/><Relationship Id="rId23" Type="http://schemas.openxmlformats.org/officeDocument/2006/relationships/customXml" Target="../ink/ink4.xml"/><Relationship Id="rId24" Type="http://schemas.openxmlformats.org/officeDocument/2006/relationships/customXml" Target="../ink/ink5.xml"/><Relationship Id="rId25" Type="http://schemas.openxmlformats.org/officeDocument/2006/relationships/customXml" Target="../ink/ink6.xml"/><Relationship Id="rId26" Type="http://schemas.openxmlformats.org/officeDocument/2006/relationships/image" Target="../media/image7.jpeg"/><Relationship Id="rId27" Type="http://schemas.openxmlformats.org/officeDocument/2006/relationships/customXml" Target="../ink/ink7.xml"/><Relationship Id="rId28" Type="http://schemas.openxmlformats.org/officeDocument/2006/relationships/customXml" Target="../ink/ink8.xml"/><Relationship Id="rId29" Type="http://schemas.openxmlformats.org/officeDocument/2006/relationships/customXml" Target="../ink/ink9.xml"/><Relationship Id="rId44" Type="http://schemas.openxmlformats.org/officeDocument/2006/relationships/image" Target="../media/image92.emf"/><Relationship Id="rId45" Type="http://schemas.openxmlformats.org/officeDocument/2006/relationships/customXml" Target="../ink/ink11.xml"/><Relationship Id="rId46" Type="http://schemas.openxmlformats.org/officeDocument/2006/relationships/image" Target="../media/image93.emf"/><Relationship Id="rId30" Type="http://schemas.openxmlformats.org/officeDocument/2006/relationships/customXml" Target="../ink/ink10.xml"/><Relationship Id="rId10" Type="http://schemas.openxmlformats.org/officeDocument/2006/relationships/image" Target="../media/image75.emf"/><Relationship Id="rId12" Type="http://schemas.openxmlformats.org/officeDocument/2006/relationships/image" Target="../media/image76.emf"/><Relationship Id="rId14" Type="http://schemas.openxmlformats.org/officeDocument/2006/relationships/image" Target="../media/image77.emf"/><Relationship Id="rId1" Type="http://schemas.openxmlformats.org/officeDocument/2006/relationships/slideLayout" Target="../slideLayouts/slideLayout28.xml"/><Relationship Id="rId16" Type="http://schemas.openxmlformats.org/officeDocument/2006/relationships/image" Target="../media/image78.emf"/><Relationship Id="rId2" Type="http://schemas.openxmlformats.org/officeDocument/2006/relationships/notesSlide" Target="../notesSlides/notesSlide5.xml"/><Relationship Id="rId18" Type="http://schemas.openxmlformats.org/officeDocument/2006/relationships/image" Target="../media/image79.emf"/><Relationship Id="rId19" Type="http://schemas.openxmlformats.org/officeDocument/2006/relationships/customXml" Target="../ink/ink2.xml"/><Relationship Id="rId3" Type="http://schemas.openxmlformats.org/officeDocument/2006/relationships/image" Target="../media/image6.jpeg"/><Relationship Id="rId4" Type="http://schemas.openxmlformats.org/officeDocument/2006/relationships/customXml" Target="../ink/ink1.xml"/><Relationship Id="rId6" Type="http://schemas.openxmlformats.org/officeDocument/2006/relationships/image" Target="../media/image73.emf"/><Relationship Id="rId8" Type="http://schemas.openxmlformats.org/officeDocument/2006/relationships/image" Target="../media/image7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3998" y="2102662"/>
            <a:ext cx="8237602" cy="1143000"/>
          </a:xfrm>
          <a:noFill/>
        </p:spPr>
        <p:txBody>
          <a:bodyPr lIns="90488" tIns="44450" rIns="90488" bIns="44450"/>
          <a:lstStyle/>
          <a:p>
            <a:pPr eaLnBrk="1" hangingPunct="1">
              <a:buFont typeface="Symbol" pitchFamily="18" charset="2"/>
              <a:buNone/>
            </a:pPr>
            <a:r>
              <a:rPr lang="en-US" dirty="0"/>
              <a:t>Mobile Computing &amp; </a:t>
            </a:r>
            <a:br>
              <a:rPr lang="en-US" dirty="0"/>
            </a:br>
            <a:r>
              <a:rPr lang="en-US" dirty="0"/>
              <a:t>Mobile UI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6245423"/>
            <a:ext cx="655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4A5870"/>
                </a:solidFill>
                <a:latin typeface="Arial" pitchFamily="34" charset="0"/>
                <a:ea typeface="ＭＳ Ｐゴシック" pitchFamily="34" charset="-128"/>
              </a:rPr>
              <a:t>* Some slides based on slides of  Prof. Scott Klemmer, UCSD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62000" y="5715000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878787"/>
                </a:solidFill>
                <a:latin typeface="Helvetica"/>
                <a:cs typeface="Helvetica"/>
              </a:rPr>
              <a:t>January 24,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377568" y="7551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7.4 billion Mobile Phones Worldwide (2016)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9425" y="1371600"/>
            <a:ext cx="8588375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Mobile Broadband Subscriptions</a:t>
            </a:r>
          </a:p>
          <a:p>
            <a:pPr marL="457200" lvl="1" indent="0">
              <a:buNone/>
            </a:pPr>
            <a:r>
              <a:rPr lang="en-US" sz="2000" i="1" dirty="0"/>
              <a:t>per 100 inhabitants</a:t>
            </a:r>
          </a:p>
          <a:p>
            <a:pPr marL="457200" lvl="1" indent="0">
              <a:buNone/>
            </a:pPr>
            <a:r>
              <a:rPr lang="en-US" dirty="0"/>
              <a:t>Developed 		90%		</a:t>
            </a:r>
          </a:p>
          <a:p>
            <a:pPr marL="457200" lvl="1" indent="0">
              <a:buNone/>
            </a:pPr>
            <a:r>
              <a:rPr lang="en-US" dirty="0"/>
              <a:t>Developing		41%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E87A40"/>
                </a:solidFill>
              </a:rPr>
              <a:t>World			49%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10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8639" y="5542003"/>
            <a:ext cx="91132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Helvetica Neue" charset="0"/>
                <a:ea typeface="Helvetica Neue" charset="0"/>
                <a:cs typeface="Helvetica Neue" charset="0"/>
              </a:rPr>
              <a:t>Data courtesy ITU (International Telecommunication Union), 2016</a:t>
            </a:r>
          </a:p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http://www.itu.int/en/ITU-D/Statistics/Documents/facts/ICTFactsFigures2016.pdf</a:t>
            </a:r>
            <a:endParaRPr lang="en-US" sz="1600" b="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http://www.itu.int/en/ITU-D/Statistics/Documents/statistics/2016/ITU_Key_2005-2016_ICT_data.xls</a:t>
            </a:r>
            <a:endParaRPr lang="en-US" sz="1600" b="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2" y="1000935"/>
            <a:ext cx="8878887" cy="55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7.4 billion Mobile Phones Worldwide (2016)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9425" y="1371600"/>
            <a:ext cx="8588375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Mobile Broadband Subscriptions</a:t>
            </a:r>
          </a:p>
          <a:p>
            <a:pPr marL="457200" lvl="1" indent="0">
              <a:buNone/>
            </a:pPr>
            <a:r>
              <a:rPr lang="en-US" sz="2000" i="1" dirty="0"/>
              <a:t>per 100 inhabitants</a:t>
            </a:r>
          </a:p>
          <a:p>
            <a:pPr marL="457200" lvl="1" indent="0">
              <a:buNone/>
            </a:pPr>
            <a:r>
              <a:rPr lang="en-US" dirty="0"/>
              <a:t>Developed 		90%		</a:t>
            </a:r>
          </a:p>
          <a:p>
            <a:pPr marL="457200" lvl="1" indent="0">
              <a:buNone/>
            </a:pPr>
            <a:r>
              <a:rPr lang="en-US" dirty="0"/>
              <a:t>Developing		41%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E87A40"/>
                </a:solidFill>
              </a:rPr>
              <a:t>World			49%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11</a:t>
            </a:fld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8639" y="5542003"/>
            <a:ext cx="91132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Helvetica Neue" charset="0"/>
                <a:ea typeface="Helvetica Neue" charset="0"/>
                <a:cs typeface="Helvetica Neue" charset="0"/>
              </a:rPr>
              <a:t>Data courtesy ITU (International Telecommunication Union), 2016</a:t>
            </a:r>
          </a:p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http://www.itu.int/en/ITU-D/Statistics/Documents/facts/ICTFactsFigures2016.pdf</a:t>
            </a:r>
            <a:endParaRPr lang="en-US" sz="1600" b="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http://www.itu.int/en/ITU-D/Statistics/Documents/statistics/2016/ITU_Key_2005-2016_ICT_data.xls</a:t>
            </a:r>
            <a:endParaRPr lang="en-US" sz="1600" b="0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6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900" dirty="0"/>
              <a:t>Mobile Took 14 years to Go Mainstream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12</a:t>
            </a:fld>
            <a:endParaRPr lang="en-US" altLang="ko-KR"/>
          </a:p>
        </p:txBody>
      </p:sp>
      <p:pic>
        <p:nvPicPr>
          <p:cNvPr id="76804" name="Picture 6" descr="_NEW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/>
          <a:stretch>
            <a:fillRect/>
          </a:stretch>
        </p:blipFill>
        <p:spPr bwMode="auto">
          <a:xfrm>
            <a:off x="0" y="1905000"/>
            <a:ext cx="23415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8" descr="Palm_Pilot_335x4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2777" r="6760" b="2777"/>
          <a:stretch>
            <a:fillRect/>
          </a:stretch>
        </p:blipFill>
        <p:spPr bwMode="auto">
          <a:xfrm>
            <a:off x="2971801" y="1905000"/>
            <a:ext cx="23196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AutoShape 11"/>
          <p:cNvSpPr>
            <a:spLocks noChangeArrowheads="1"/>
          </p:cNvSpPr>
          <p:nvPr/>
        </p:nvSpPr>
        <p:spPr bwMode="auto">
          <a:xfrm rot="5397181">
            <a:off x="2248275" y="3390899"/>
            <a:ext cx="914400" cy="228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6808" name="AutoShape 12"/>
          <p:cNvSpPr>
            <a:spLocks noChangeArrowheads="1"/>
          </p:cNvSpPr>
          <p:nvPr/>
        </p:nvSpPr>
        <p:spPr bwMode="auto">
          <a:xfrm rot="5397181">
            <a:off x="5067675" y="3390899"/>
            <a:ext cx="914400" cy="228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6810" name="Text Box 14"/>
          <p:cNvSpPr txBox="1">
            <a:spLocks noChangeArrowheads="1"/>
          </p:cNvSpPr>
          <p:nvPr/>
        </p:nvSpPr>
        <p:spPr bwMode="auto">
          <a:xfrm>
            <a:off x="228600" y="5334000"/>
            <a:ext cx="16786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latin typeface="Helvetica Neue" charset="0"/>
                <a:ea typeface="Helvetica Neue" charset="0"/>
                <a:cs typeface="Helvetica Neue" charset="0"/>
              </a:rPr>
              <a:t>Newton (1993)</a:t>
            </a:r>
          </a:p>
        </p:txBody>
      </p:sp>
      <p:sp>
        <p:nvSpPr>
          <p:cNvPr id="76811" name="Text Box 15"/>
          <p:cNvSpPr txBox="1">
            <a:spLocks noChangeArrowheads="1"/>
          </p:cNvSpPr>
          <p:nvPr/>
        </p:nvSpPr>
        <p:spPr bwMode="auto">
          <a:xfrm>
            <a:off x="3206750" y="5334000"/>
            <a:ext cx="19223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latin typeface="Helvetica Neue" charset="0"/>
                <a:ea typeface="Helvetica Neue" charset="0"/>
                <a:cs typeface="Helvetica Neue" charset="0"/>
              </a:rPr>
              <a:t>Palm Pilot (1997)</a:t>
            </a:r>
          </a:p>
        </p:txBody>
      </p:sp>
      <p:sp>
        <p:nvSpPr>
          <p:cNvPr id="76812" name="Text Box 16"/>
          <p:cNvSpPr txBox="1">
            <a:spLocks noChangeArrowheads="1"/>
          </p:cNvSpPr>
          <p:nvPr/>
        </p:nvSpPr>
        <p:spPr bwMode="auto">
          <a:xfrm>
            <a:off x="6635750" y="5334000"/>
            <a:ext cx="15937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latin typeface="Helvetica Neue" charset="0"/>
                <a:ea typeface="Helvetica Neue" charset="0"/>
                <a:cs typeface="Helvetica Neue" charset="0"/>
              </a:rPr>
              <a:t>iPhone (2007)</a:t>
            </a:r>
          </a:p>
        </p:txBody>
      </p:sp>
      <p:pic>
        <p:nvPicPr>
          <p:cNvPr id="76813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r="2886"/>
          <a:stretch/>
        </p:blipFill>
        <p:spPr bwMode="auto">
          <a:xfrm>
            <a:off x="5859043" y="1915993"/>
            <a:ext cx="3284957" cy="341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900" dirty="0"/>
              <a:t>Mobile Design Evolving Rapidly!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13</a:t>
            </a:fld>
            <a:endParaRPr lang="en-US" altLang="ko-KR"/>
          </a:p>
        </p:txBody>
      </p:sp>
      <p:sp>
        <p:nvSpPr>
          <p:cNvPr id="76811" name="Text Box 15"/>
          <p:cNvSpPr txBox="1">
            <a:spLocks noChangeArrowheads="1"/>
          </p:cNvSpPr>
          <p:nvPr/>
        </p:nvSpPr>
        <p:spPr bwMode="auto">
          <a:xfrm>
            <a:off x="3206750" y="5791200"/>
            <a:ext cx="21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latin typeface="Helvetica Neue" charset="0"/>
                <a:ea typeface="Helvetica Neue" charset="0"/>
                <a:cs typeface="Helvetica Neue" charset="0"/>
              </a:rPr>
              <a:t>Apple Watch (2015)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24000"/>
            <a:ext cx="7366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10D4F-B332-46C7-90F5-3385543D3EE9}" type="slidenum">
              <a:rPr lang="ko-KR" altLang="en-US" smtClean="0"/>
              <a:pPr/>
              <a:t>14</a:t>
            </a:fld>
            <a:endParaRPr lang="en-US" altLang="ko-KR"/>
          </a:p>
        </p:txBody>
      </p:sp>
      <p:sp>
        <p:nvSpPr>
          <p:cNvPr id="7884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There was the Newton …    (1993)</a:t>
            </a:r>
          </a:p>
        </p:txBody>
      </p:sp>
      <p:sp>
        <p:nvSpPr>
          <p:cNvPr id="78855" name="Text Box 12"/>
          <p:cNvSpPr txBox="1">
            <a:spLocks noChangeArrowheads="1"/>
          </p:cNvSpPr>
          <p:nvPr/>
        </p:nvSpPr>
        <p:spPr bwMode="auto">
          <a:xfrm>
            <a:off x="381000" y="5029200"/>
            <a:ext cx="16433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latin typeface="Helvetica Neue" charset="0"/>
                <a:ea typeface="Helvetica Neue" charset="0"/>
                <a:cs typeface="Helvetica Neue" charset="0"/>
              </a:rPr>
              <a:t>Apple Newton</a:t>
            </a:r>
          </a:p>
          <a:p>
            <a:r>
              <a:rPr lang="en-US" sz="1800" b="0" dirty="0" err="1">
                <a:latin typeface="Helvetica Neue" charset="0"/>
                <a:ea typeface="Helvetica Neue" charset="0"/>
                <a:cs typeface="Helvetica Neue" charset="0"/>
              </a:rPr>
              <a:t>MessagePad</a:t>
            </a:r>
            <a:endParaRPr lang="en-US" sz="18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8856" name="Picture 14" descr="180px-Controlpanelnewt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09800"/>
            <a:ext cx="17145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7" name="Picture 16" descr="180px-Apple_newton_messagepad_checklist_jk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17145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8" name="Picture 22" descr="180px-Apple_newton_messagepad_mixed_note_jk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0"/>
            <a:ext cx="17145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0" name="Text Box 24"/>
          <p:cNvSpPr txBox="1">
            <a:spLocks noChangeArrowheads="1"/>
          </p:cNvSpPr>
          <p:nvPr/>
        </p:nvSpPr>
        <p:spPr bwMode="auto">
          <a:xfrm>
            <a:off x="7048500" y="5029200"/>
            <a:ext cx="1600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 dirty="0">
                <a:latin typeface="Helvetica Neue" charset="0"/>
                <a:ea typeface="Helvetica Neue" charset="0"/>
                <a:cs typeface="Helvetica Neue" charset="0"/>
              </a:rPr>
              <a:t>Newton screen displaying a Note with text, “ink text”, a sketch, &amp; </a:t>
            </a:r>
            <a:r>
              <a:rPr lang="en-US" sz="1200" b="0" dirty="0" err="1">
                <a:latin typeface="Helvetica Neue" charset="0"/>
                <a:ea typeface="Helvetica Neue" charset="0"/>
                <a:cs typeface="Helvetica Neue" charset="0"/>
              </a:rPr>
              <a:t>vectorized</a:t>
            </a:r>
            <a:r>
              <a:rPr lang="en-US" sz="1200" b="0" dirty="0">
                <a:latin typeface="Helvetica Neue" charset="0"/>
                <a:ea typeface="Helvetica Neue" charset="0"/>
                <a:cs typeface="Helvetica Neue" charset="0"/>
              </a:rPr>
              <a:t> shapes </a:t>
            </a:r>
          </a:p>
        </p:txBody>
      </p:sp>
      <p:sp>
        <p:nvSpPr>
          <p:cNvPr id="78861" name="Text Box 25"/>
          <p:cNvSpPr txBox="1">
            <a:spLocks noChangeArrowheads="1"/>
          </p:cNvSpPr>
          <p:nvPr/>
        </p:nvSpPr>
        <p:spPr bwMode="auto">
          <a:xfrm>
            <a:off x="5181600" y="5029200"/>
            <a:ext cx="175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 dirty="0">
                <a:latin typeface="Helvetica Neue" charset="0"/>
                <a:ea typeface="Helvetica Neue" charset="0"/>
                <a:cs typeface="Helvetica Neue" charset="0"/>
              </a:rPr>
              <a:t>Photograph of screen displaying Checklist, some bullet points checked and/or “collapsed”</a:t>
            </a:r>
          </a:p>
        </p:txBody>
      </p:sp>
      <p:sp>
        <p:nvSpPr>
          <p:cNvPr id="78862" name="Text Box 26"/>
          <p:cNvSpPr txBox="1">
            <a:spLocks noChangeArrowheads="1"/>
          </p:cNvSpPr>
          <p:nvPr/>
        </p:nvSpPr>
        <p:spPr bwMode="auto">
          <a:xfrm>
            <a:off x="3099955" y="5029200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>
                <a:latin typeface="Helvetica Neue" charset="0"/>
                <a:ea typeface="Helvetica Neue" charset="0"/>
                <a:cs typeface="Helvetica Neue" charset="0"/>
              </a:rPr>
              <a:t>The Newton OS GUI</a:t>
            </a:r>
          </a:p>
        </p:txBody>
      </p:sp>
      <p:pic>
        <p:nvPicPr>
          <p:cNvPr id="10" name="Picture 9" descr="d0531a85c7fb57d39ebf0a88dd78778a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5" r="10045"/>
          <a:stretch/>
        </p:blipFill>
        <p:spPr>
          <a:xfrm>
            <a:off x="381000" y="2209800"/>
            <a:ext cx="1704948" cy="260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CA4-72D8-1847-88AD-275DB8B668D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0897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79425" y="0"/>
            <a:ext cx="8664575" cy="1143000"/>
          </a:xfrm>
        </p:spPr>
        <p:txBody>
          <a:bodyPr/>
          <a:lstStyle/>
          <a:p>
            <a:pPr eaLnBrk="1" hangingPunct="1"/>
            <a:r>
              <a:rPr lang="en-US" dirty="0"/>
              <a:t>The Newton Had Problems…</a:t>
            </a:r>
          </a:p>
        </p:txBody>
      </p:sp>
      <p:sp>
        <p:nvSpPr>
          <p:cNvPr id="80898" name="Rectangle 16"/>
          <p:cNvSpPr>
            <a:spLocks noGrp="1" noRot="1" noChangeArrowheads="1"/>
          </p:cNvSpPr>
          <p:nvPr>
            <p:ph idx="4294967295"/>
          </p:nvPr>
        </p:nvSpPr>
        <p:spPr>
          <a:xfrm>
            <a:off x="2667000" y="1219200"/>
            <a:ext cx="6477000" cy="5029200"/>
          </a:xfrm>
        </p:spPr>
        <p:txBody>
          <a:bodyPr/>
          <a:lstStyle/>
          <a:p>
            <a:pPr eaLnBrk="1" hangingPunct="1"/>
            <a:r>
              <a:rPr lang="en-US" sz="2400" dirty="0"/>
              <a:t>Physical size</a:t>
            </a:r>
          </a:p>
          <a:p>
            <a:pPr lvl="1" eaLnBrk="1" hangingPunct="1"/>
            <a:r>
              <a:rPr lang="en-US" sz="2000" dirty="0"/>
              <a:t>too big</a:t>
            </a:r>
          </a:p>
          <a:p>
            <a:pPr eaLnBrk="1" hangingPunct="1"/>
            <a:r>
              <a:rPr lang="en-US" sz="2400" dirty="0"/>
              <a:t>Connectivity</a:t>
            </a:r>
          </a:p>
          <a:p>
            <a:pPr lvl="1" eaLnBrk="1" hangingPunct="1"/>
            <a:r>
              <a:rPr lang="en-US" sz="2000" dirty="0"/>
              <a:t>not much</a:t>
            </a:r>
          </a:p>
          <a:p>
            <a:pPr eaLnBrk="1" hangingPunct="1"/>
            <a:r>
              <a:rPr lang="en-US" sz="2400" dirty="0"/>
              <a:t>Recognition</a:t>
            </a:r>
          </a:p>
          <a:p>
            <a:pPr lvl="1" eaLnBrk="1" hangingPunct="1"/>
            <a:r>
              <a:rPr lang="en-US" sz="2000" dirty="0"/>
              <a:t>relied on it too much, didn’</a:t>
            </a:r>
            <a:r>
              <a:rPr lang="en-US" altLang="ja-JP" sz="2000" dirty="0"/>
              <a:t>t work well enough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80901" name="Picture 4" descr="Newton_eat_up_marth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14800"/>
            <a:ext cx="160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5"/>
          <p:cNvSpPr txBox="1">
            <a:spLocks noChangeArrowheads="1"/>
          </p:cNvSpPr>
          <p:nvPr/>
        </p:nvSpPr>
        <p:spPr bwMode="auto">
          <a:xfrm>
            <a:off x="3657600" y="5638800"/>
            <a:ext cx="5486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>
                <a:latin typeface="Helvetica Neue" charset="0"/>
                <a:ea typeface="Helvetica Neue" charset="0"/>
                <a:cs typeface="Helvetica Neue" charset="0"/>
              </a:rPr>
              <a:t>The Original Apple Newton's handwriting recognition was made light of in </a:t>
            </a:r>
            <a:r>
              <a:rPr lang="en-US" sz="1800" b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The Simpsons</a:t>
            </a:r>
            <a:r>
              <a:rPr lang="en-US" sz="1800" b="0">
                <a:latin typeface="Helvetica Neue" charset="0"/>
                <a:ea typeface="Helvetica Neue" charset="0"/>
                <a:cs typeface="Helvetica Neue" charset="0"/>
              </a:rPr>
              <a:t> episode </a:t>
            </a:r>
            <a:r>
              <a:rPr lang="en-US" sz="1800" b="0" i="1">
                <a:latin typeface="Helvetica Neue" charset="0"/>
                <a:ea typeface="Helvetica Neue" charset="0"/>
                <a:cs typeface="Helvetica Neue" charset="0"/>
                <a:hlinkClick r:id="rId6"/>
              </a:rPr>
              <a:t>Lisa on Ice</a:t>
            </a:r>
            <a:r>
              <a:rPr lang="en-US" sz="1800" b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</p:txBody>
      </p:sp>
      <p:pic>
        <p:nvPicPr>
          <p:cNvPr id="80903" name="Picture 6" descr="default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5240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4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14800"/>
            <a:ext cx="16002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5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14800"/>
            <a:ext cx="18097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6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14800"/>
            <a:ext cx="18383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7" name="Text Box 10"/>
          <p:cNvSpPr txBox="1">
            <a:spLocks noChangeArrowheads="1"/>
          </p:cNvSpPr>
          <p:nvPr/>
        </p:nvSpPr>
        <p:spPr bwMode="auto">
          <a:xfrm>
            <a:off x="381000" y="533400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ja-JP" altLang="en-US" sz="1200" b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altLang="ja-JP" sz="1200" b="0">
                <a:latin typeface="Helvetica Neue" charset="0"/>
                <a:ea typeface="Helvetica Neue" charset="0"/>
                <a:cs typeface="Helvetica Neue" charset="0"/>
              </a:rPr>
              <a:t>Hey, Take a memo on your Newton</a:t>
            </a:r>
            <a:r>
              <a:rPr lang="ja-JP" altLang="en-US" sz="1200" b="0">
                <a:latin typeface="Helvetica Neue" charset="0"/>
                <a:ea typeface="Helvetica Neue" charset="0"/>
                <a:cs typeface="Helvetica Neue" charset="0"/>
              </a:rPr>
              <a:t>”</a:t>
            </a:r>
            <a:endParaRPr lang="en-US" sz="1200" b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0908" name="Text Box 11"/>
          <p:cNvSpPr txBox="1">
            <a:spLocks noChangeArrowheads="1"/>
          </p:cNvSpPr>
          <p:nvPr/>
        </p:nvSpPr>
        <p:spPr bwMode="auto">
          <a:xfrm>
            <a:off x="2133600" y="5334000"/>
            <a:ext cx="1371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ja-JP" altLang="en-US" sz="1200" b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altLang="ja-JP" sz="1200" b="0">
                <a:latin typeface="Helvetica Neue" charset="0"/>
                <a:ea typeface="Helvetica Neue" charset="0"/>
                <a:cs typeface="Helvetica Neue" charset="0"/>
              </a:rPr>
              <a:t>Beat Up Martin</a:t>
            </a:r>
            <a:r>
              <a:rPr lang="ja-JP" altLang="en-US" sz="1200" b="0">
                <a:latin typeface="Helvetica Neue" charset="0"/>
                <a:ea typeface="Helvetica Neue" charset="0"/>
                <a:cs typeface="Helvetica Neue" charset="0"/>
              </a:rPr>
              <a:t>”</a:t>
            </a:r>
            <a:endParaRPr lang="en-US" sz="1200" b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0909" name="Text Box 12"/>
          <p:cNvSpPr txBox="1">
            <a:spLocks noChangeArrowheads="1"/>
          </p:cNvSpPr>
          <p:nvPr/>
        </p:nvSpPr>
        <p:spPr bwMode="auto">
          <a:xfrm>
            <a:off x="7162800" y="5334000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ja-JP" altLang="en-US" sz="1200" b="0" dirty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altLang="ja-JP" sz="1200" b="0" dirty="0" err="1">
                <a:latin typeface="Helvetica Neue" charset="0"/>
                <a:ea typeface="Helvetica Neue" charset="0"/>
                <a:cs typeface="Helvetica Neue" charset="0"/>
              </a:rPr>
              <a:t>Baahh</a:t>
            </a:r>
            <a:r>
              <a:rPr lang="en-US" altLang="ja-JP" sz="1200" b="0" dirty="0">
                <a:latin typeface="Helvetica Neue" charset="0"/>
                <a:ea typeface="Helvetica Neue" charset="0"/>
                <a:cs typeface="Helvetica Neue" charset="0"/>
              </a:rPr>
              <a:t>!</a:t>
            </a:r>
            <a:r>
              <a:rPr lang="ja-JP" altLang="en-US" sz="1200" b="0" dirty="0">
                <a:latin typeface="Helvetica Neue" charset="0"/>
                <a:ea typeface="Helvetica Neue" charset="0"/>
                <a:cs typeface="Helvetica Neue" charset="0"/>
              </a:rPr>
              <a:t>”</a:t>
            </a:r>
            <a:endParaRPr lang="en-US" sz="12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0910" name="Text Box 13"/>
          <p:cNvSpPr txBox="1">
            <a:spLocks noChangeArrowheads="1"/>
          </p:cNvSpPr>
          <p:nvPr/>
        </p:nvSpPr>
        <p:spPr bwMode="auto">
          <a:xfrm>
            <a:off x="457200" y="6335713"/>
            <a:ext cx="19255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900" b="0" dirty="0">
                <a:latin typeface="Helvetica Neue" charset="0"/>
                <a:ea typeface="Helvetica Neue" charset="0"/>
                <a:cs typeface="Helvetica Neue" charset="0"/>
              </a:rPr>
              <a:t>Source: The Simpsons, Wikipedia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90007" y="2185438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b="0" dirty="0">
                <a:latin typeface="Helvetica Neue" charset="0"/>
                <a:ea typeface="Helvetica Neue" charset="0"/>
                <a:cs typeface="Helvetica Neue" charset="0"/>
              </a:rPr>
              <a:t>Design Issues</a:t>
            </a:r>
          </a:p>
        </p:txBody>
      </p:sp>
      <p:sp>
        <p:nvSpPr>
          <p:cNvPr id="9" name="Left Brace 8"/>
          <p:cNvSpPr/>
          <p:nvPr/>
        </p:nvSpPr>
        <p:spPr bwMode="auto">
          <a:xfrm>
            <a:off x="2209800" y="1295400"/>
            <a:ext cx="304800" cy="2209800"/>
          </a:xfrm>
          <a:prstGeom prst="leftBrace">
            <a:avLst>
              <a:gd name="adj1" fmla="val 91078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/>
      <p:bldP spid="80907" grpId="0"/>
      <p:bldP spid="80908" grpId="0"/>
      <p:bldP spid="80909" grpId="0"/>
      <p:bldP spid="809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9" descr="Hand Holding Palm Pilot M500 with Cell Phone Framed Photographic Print by Eric K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2" t="23334" r="26022" b="17999"/>
          <a:stretch>
            <a:fillRect/>
          </a:stretch>
        </p:blipFill>
        <p:spPr bwMode="auto">
          <a:xfrm>
            <a:off x="609600" y="3276600"/>
            <a:ext cx="21605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6" name="Picture 27" descr="syn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4953000"/>
            <a:ext cx="11430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Palm Pilot Improved…</a:t>
            </a:r>
          </a:p>
        </p:txBody>
      </p:sp>
      <p:sp>
        <p:nvSpPr>
          <p:cNvPr id="8294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79425" y="1219200"/>
            <a:ext cx="7978775" cy="5105400"/>
          </a:xfrm>
        </p:spPr>
        <p:txBody>
          <a:bodyPr/>
          <a:lstStyle/>
          <a:p>
            <a:r>
              <a:rPr lang="en-US" sz="2400" dirty="0"/>
              <a:t>Design Wins</a:t>
            </a:r>
          </a:p>
          <a:p>
            <a:r>
              <a:rPr lang="en-US" sz="2400" dirty="0"/>
              <a:t>Physical size: fits in the front pocket</a:t>
            </a:r>
          </a:p>
          <a:p>
            <a:r>
              <a:rPr lang="en-US" sz="2400" dirty="0"/>
              <a:t>Connectivity: easy sync</a:t>
            </a:r>
          </a:p>
          <a:p>
            <a:r>
              <a:rPr lang="en-US" sz="2400" dirty="0"/>
              <a:t>Recognition: simple graffiti single stroke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CA4-72D8-1847-88AD-275DB8B668D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2950" name="Picture 5" descr="Palm Pilot Graffiti - Click for Larger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21564" r="5405"/>
          <a:stretch>
            <a:fillRect/>
          </a:stretch>
        </p:blipFill>
        <p:spPr bwMode="auto">
          <a:xfrm>
            <a:off x="3074988" y="3276600"/>
            <a:ext cx="25908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3" name="Picture 16" descr="RobHaitan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1" y="3276600"/>
            <a:ext cx="1935362" cy="162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4" name="Text Box 17"/>
          <p:cNvSpPr txBox="1">
            <a:spLocks noChangeArrowheads="1"/>
          </p:cNvSpPr>
          <p:nvPr/>
        </p:nvSpPr>
        <p:spPr bwMode="auto">
          <a:xfrm>
            <a:off x="6448426" y="5024088"/>
            <a:ext cx="268287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</a:rPr>
              <a:t>Rob </a:t>
            </a:r>
            <a:r>
              <a:rPr lang="en-US" sz="1600" b="0" dirty="0" err="1">
                <a:latin typeface="Helvetica Neue" charset="0"/>
                <a:ea typeface="Helvetica Neue" charset="0"/>
                <a:cs typeface="Helvetica Neue" charset="0"/>
              </a:rPr>
              <a:t>Haitani</a:t>
            </a:r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</a:rPr>
              <a:t>, Palm OS</a:t>
            </a:r>
          </a:p>
          <a:p>
            <a:r>
              <a:rPr lang="en-US" sz="1400" b="0" dirty="0">
                <a:latin typeface="Helvetica Neue" charset="0"/>
                <a:ea typeface="Helvetica Neue" charset="0"/>
                <a:cs typeface="Helvetica Neue" charset="0"/>
              </a:rPr>
              <a:t>[Designs] what should be most prominent based on frequency of use, and makes most often used interactions accessible in a single step.</a:t>
            </a:r>
          </a:p>
        </p:txBody>
      </p:sp>
      <p:pic>
        <p:nvPicPr>
          <p:cNvPr id="82955" name="Picture 19" descr="hotsyn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5715000"/>
            <a:ext cx="3048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6" name="Text Box 20"/>
          <p:cNvSpPr txBox="1">
            <a:spLocks noChangeArrowheads="1"/>
          </p:cNvSpPr>
          <p:nvPr/>
        </p:nvSpPr>
        <p:spPr bwMode="auto">
          <a:xfrm>
            <a:off x="3200400" y="6019800"/>
            <a:ext cx="9413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>
                <a:latin typeface="Helvetica Neue" charset="0"/>
                <a:ea typeface="Helvetica Neue" charset="0"/>
                <a:cs typeface="Helvetica Neue" charset="0"/>
              </a:rPr>
              <a:t>HotSync</a:t>
            </a:r>
          </a:p>
        </p:txBody>
      </p:sp>
      <p:sp>
        <p:nvSpPr>
          <p:cNvPr id="82957" name="Text Box 21"/>
          <p:cNvSpPr txBox="1">
            <a:spLocks noChangeArrowheads="1"/>
          </p:cNvSpPr>
          <p:nvPr/>
        </p:nvSpPr>
        <p:spPr bwMode="auto">
          <a:xfrm>
            <a:off x="3989388" y="4648200"/>
            <a:ext cx="762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>
                <a:latin typeface="Helvetica Neue" charset="0"/>
                <a:ea typeface="Helvetica Neue" charset="0"/>
                <a:cs typeface="Helvetica Neue" charset="0"/>
              </a:rPr>
              <a:t>Graffiti</a:t>
            </a:r>
          </a:p>
        </p:txBody>
      </p:sp>
      <p:sp>
        <p:nvSpPr>
          <p:cNvPr id="82958" name="Text Box 22"/>
          <p:cNvSpPr txBox="1">
            <a:spLocks noChangeArrowheads="1"/>
          </p:cNvSpPr>
          <p:nvPr/>
        </p:nvSpPr>
        <p:spPr bwMode="auto">
          <a:xfrm>
            <a:off x="1116013" y="6019800"/>
            <a:ext cx="1322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>
                <a:latin typeface="Helvetica Neue" charset="0"/>
                <a:ea typeface="Helvetica Neue" charset="0"/>
                <a:cs typeface="Helvetica Neue" charset="0"/>
              </a:rPr>
              <a:t>Pocket size</a:t>
            </a:r>
          </a:p>
        </p:txBody>
      </p:sp>
      <p:pic>
        <p:nvPicPr>
          <p:cNvPr id="82959" name="Picture 24" descr="palm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53000"/>
            <a:ext cx="1093788" cy="108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60" name="Text Box 25"/>
          <p:cNvSpPr txBox="1">
            <a:spLocks noChangeArrowheads="1"/>
          </p:cNvSpPr>
          <p:nvPr/>
        </p:nvSpPr>
        <p:spPr bwMode="auto">
          <a:xfrm>
            <a:off x="4751388" y="6019800"/>
            <a:ext cx="1116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200" b="0">
                <a:latin typeface="Helvetica Neue" charset="0"/>
                <a:ea typeface="Helvetica Neue" charset="0"/>
                <a:cs typeface="Helvetica Neue" charset="0"/>
              </a:rPr>
              <a:t>Palm OS</a:t>
            </a:r>
          </a:p>
        </p:txBody>
      </p:sp>
      <p:pic>
        <p:nvPicPr>
          <p:cNvPr id="82961" name="Picture 56" descr="1_palm_foleo_jeff_hawkins_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175260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62" name="Text Box 57"/>
          <p:cNvSpPr txBox="1">
            <a:spLocks noChangeArrowheads="1"/>
          </p:cNvSpPr>
          <p:nvPr/>
        </p:nvSpPr>
        <p:spPr bwMode="auto">
          <a:xfrm>
            <a:off x="6461125" y="2841625"/>
            <a:ext cx="26828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600" b="0">
                <a:latin typeface="Helvetica Neue" charset="0"/>
                <a:ea typeface="Helvetica Neue" charset="0"/>
                <a:cs typeface="Helvetica Neue" charset="0"/>
              </a:rPr>
              <a:t>Jeff Hawkins, Palm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10D4F-B332-46C7-90F5-3385543D3EE9}" type="slidenum">
              <a:rPr lang="ko-KR" altLang="en-US" smtClean="0"/>
              <a:pPr/>
              <a:t>17</a:t>
            </a:fld>
            <a:endParaRPr lang="en-US" altLang="ko-KR"/>
          </a:p>
        </p:txBody>
      </p:sp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Palm Pilot Prototypes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97" y="5791200"/>
            <a:ext cx="28424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>
                <a:latin typeface="Helvetica Neue" charset="0"/>
                <a:ea typeface="Helvetica Neue" charset="0"/>
                <a:cs typeface="Helvetica Neue" charset="0"/>
              </a:rPr>
              <a:t>http://www.computerhistory.org/collections/accession/102716262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4" y="1676400"/>
            <a:ext cx="9145822" cy="4097039"/>
            <a:chOff x="1509091" y="1828800"/>
            <a:chExt cx="6889102" cy="30861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1" r="55316"/>
            <a:stretch/>
          </p:blipFill>
          <p:spPr bwMode="auto">
            <a:xfrm>
              <a:off x="1509091" y="1828800"/>
              <a:ext cx="2358796" cy="308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55" y="1828800"/>
              <a:ext cx="2351608" cy="308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763" y="1828800"/>
              <a:ext cx="2297430" cy="308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97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664575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Prototyping the Palm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hardware, form factor, software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4994" name="Content Placeholder 4" descr="2371839286_544af10870_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 b="9477"/>
          <a:stretch>
            <a:fillRect/>
          </a:stretch>
        </p:blipFill>
        <p:spPr>
          <a:xfrm>
            <a:off x="-762000" y="0"/>
            <a:ext cx="11282516" cy="68580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18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19</a:t>
            </a:fld>
            <a:endParaRPr lang="en-US" altLang="ko-K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9144000" cy="6138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 eaLnBrk="1" hangingPunct="1"/>
            <a:r>
              <a:rPr lang="en-US" dirty="0"/>
              <a:t>Hall of Fame or Hall of Shame?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3810000" y="1600200"/>
            <a:ext cx="4876800" cy="4724400"/>
          </a:xfrm>
        </p:spPr>
        <p:txBody>
          <a:bodyPr/>
          <a:lstStyle/>
          <a:p>
            <a:pPr eaLnBrk="1" hangingPunct="1"/>
            <a:r>
              <a:rPr lang="en-US" dirty="0"/>
              <a:t>Weight Watchers app</a:t>
            </a:r>
          </a:p>
          <a:p>
            <a:pPr eaLnBrk="1" hangingPunct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</a:t>
            </a:fld>
            <a:endParaRPr lang="en-US" altLang="ko-KR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3403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hallof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94" y="313048"/>
            <a:ext cx="813836" cy="8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20</a:t>
            </a:fld>
            <a:endParaRPr lang="en-US" altLang="ko-KR"/>
          </a:p>
        </p:txBody>
      </p:sp>
      <p:sp>
        <p:nvSpPr>
          <p:cNvPr id="91140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2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1143" name="Picture 6" descr="core_2_duo_mob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2895600"/>
            <a:ext cx="2222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7315200" y="2514600"/>
            <a:ext cx="13170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21</a:t>
            </a:fld>
            <a:endParaRPr lang="en-US" altLang="ko-KR"/>
          </a:p>
        </p:txBody>
      </p:sp>
      <p:sp>
        <p:nvSpPr>
          <p:cNvPr id="93188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89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0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3192" name="Picture 7" descr="T24-80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88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3" name="Text Box 6"/>
          <p:cNvSpPr txBox="1">
            <a:spLocks noChangeArrowheads="1"/>
          </p:cNvSpPr>
          <p:nvPr/>
        </p:nvSpPr>
        <p:spPr bwMode="auto">
          <a:xfrm>
            <a:off x="3322138" y="1447800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storage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22</a:t>
            </a:fld>
            <a:endParaRPr lang="en-US" altLang="ko-KR"/>
          </a:p>
        </p:txBody>
      </p:sp>
      <p:sp>
        <p:nvSpPr>
          <p:cNvPr id="95236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7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8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9" name="Text Box 6"/>
          <p:cNvSpPr txBox="1">
            <a:spLocks noChangeArrowheads="1"/>
          </p:cNvSpPr>
          <p:nvPr/>
        </p:nvSpPr>
        <p:spPr bwMode="auto">
          <a:xfrm>
            <a:off x="3195638" y="1676400"/>
            <a:ext cx="1271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bandwidth</a:t>
            </a:r>
          </a:p>
        </p:txBody>
      </p:sp>
      <p:sp>
        <p:nvSpPr>
          <p:cNvPr id="95240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 flipV="1">
            <a:off x="1143000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5242" name="Picture 8" descr="ist2_2491526_ethernet_close_u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81200"/>
            <a:ext cx="11588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23</a:t>
            </a:fld>
            <a:endParaRPr lang="en-US" altLang="ko-KR"/>
          </a:p>
        </p:txBody>
      </p:sp>
      <p:sp>
        <p:nvSpPr>
          <p:cNvPr id="97284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5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6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7" name="Text Box 6"/>
          <p:cNvSpPr txBox="1">
            <a:spLocks noChangeArrowheads="1"/>
          </p:cNvSpPr>
          <p:nvPr/>
        </p:nvSpPr>
        <p:spPr bwMode="auto">
          <a:xfrm>
            <a:off x="3124200" y="1447800"/>
            <a:ext cx="7200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RAM</a:t>
            </a:r>
          </a:p>
        </p:txBody>
      </p:sp>
      <p:sp>
        <p:nvSpPr>
          <p:cNvPr id="97288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9" name="Line 8"/>
          <p:cNvSpPr>
            <a:spLocks noChangeShapeType="1"/>
          </p:cNvSpPr>
          <p:nvPr/>
        </p:nvSpPr>
        <p:spPr bwMode="auto">
          <a:xfrm flipV="1">
            <a:off x="1143000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0" name="Line 9"/>
          <p:cNvSpPr>
            <a:spLocks noChangeShapeType="1"/>
          </p:cNvSpPr>
          <p:nvPr/>
        </p:nvSpPr>
        <p:spPr bwMode="auto">
          <a:xfrm flipV="1">
            <a:off x="1143000" y="1905000"/>
            <a:ext cx="4724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7291" name="Picture 9" descr="256_MB_DDR_333_Cl2_5_Pc2700_RAM_Chip_Brand_New_Chi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28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0" descr="600px-Internet_map_102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24</a:t>
            </a:fld>
            <a:endParaRPr lang="en-US" altLang="ko-KR"/>
          </a:p>
        </p:txBody>
      </p:sp>
      <p:sp>
        <p:nvSpPr>
          <p:cNvPr id="99333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4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5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6" name="Text Box 6"/>
          <p:cNvSpPr txBox="1">
            <a:spLocks noChangeArrowheads="1"/>
          </p:cNvSpPr>
          <p:nvPr/>
        </p:nvSpPr>
        <p:spPr bwMode="auto">
          <a:xfrm>
            <a:off x="1905000" y="1828800"/>
            <a:ext cx="2176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Devices on Internet</a:t>
            </a:r>
          </a:p>
        </p:txBody>
      </p:sp>
      <p:sp>
        <p:nvSpPr>
          <p:cNvPr id="99337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8" name="Line 8"/>
          <p:cNvSpPr>
            <a:spLocks noChangeShapeType="1"/>
          </p:cNvSpPr>
          <p:nvPr/>
        </p:nvSpPr>
        <p:spPr bwMode="auto">
          <a:xfrm flipV="1">
            <a:off x="1143000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9" name="Line 9"/>
          <p:cNvSpPr>
            <a:spLocks noChangeShapeType="1"/>
          </p:cNvSpPr>
          <p:nvPr/>
        </p:nvSpPr>
        <p:spPr bwMode="auto">
          <a:xfrm flipV="1">
            <a:off x="1143000" y="1905000"/>
            <a:ext cx="4724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0" name="Line 10"/>
          <p:cNvSpPr>
            <a:spLocks noChangeShapeType="1"/>
          </p:cNvSpPr>
          <p:nvPr/>
        </p:nvSpPr>
        <p:spPr bwMode="auto">
          <a:xfrm flipV="1">
            <a:off x="1143000" y="1905000"/>
            <a:ext cx="3962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25</a:t>
            </a:fld>
            <a:endParaRPr lang="en-US" altLang="ko-KR"/>
          </a:p>
        </p:txBody>
      </p:sp>
      <p:sp>
        <p:nvSpPr>
          <p:cNvPr id="101380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1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2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3" name="Text Box 6"/>
          <p:cNvSpPr txBox="1">
            <a:spLocks noChangeArrowheads="1"/>
          </p:cNvSpPr>
          <p:nvPr/>
        </p:nvSpPr>
        <p:spPr bwMode="auto">
          <a:xfrm>
            <a:off x="1905000" y="1524000"/>
            <a:ext cx="2169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Imaging Resolution</a:t>
            </a:r>
          </a:p>
        </p:txBody>
      </p:sp>
      <p:sp>
        <p:nvSpPr>
          <p:cNvPr id="101384" name="Line 7"/>
          <p:cNvSpPr>
            <a:spLocks noChangeShapeType="1"/>
          </p:cNvSpPr>
          <p:nvPr/>
        </p:nvSpPr>
        <p:spPr bwMode="auto">
          <a:xfrm flipV="1">
            <a:off x="1152525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5" name="Line 8"/>
          <p:cNvSpPr>
            <a:spLocks noChangeShapeType="1"/>
          </p:cNvSpPr>
          <p:nvPr/>
        </p:nvSpPr>
        <p:spPr bwMode="auto">
          <a:xfrm flipV="1">
            <a:off x="1152525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6" name="Line 9"/>
          <p:cNvSpPr>
            <a:spLocks noChangeShapeType="1"/>
          </p:cNvSpPr>
          <p:nvPr/>
        </p:nvSpPr>
        <p:spPr bwMode="auto">
          <a:xfrm flipV="1">
            <a:off x="1152525" y="1905000"/>
            <a:ext cx="4724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7" name="Line 10"/>
          <p:cNvSpPr>
            <a:spLocks noChangeShapeType="1"/>
          </p:cNvSpPr>
          <p:nvPr/>
        </p:nvSpPr>
        <p:spPr bwMode="auto">
          <a:xfrm flipV="1">
            <a:off x="1152525" y="1905000"/>
            <a:ext cx="3962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8" name="Line 11"/>
          <p:cNvSpPr>
            <a:spLocks noChangeShapeType="1"/>
          </p:cNvSpPr>
          <p:nvPr/>
        </p:nvSpPr>
        <p:spPr bwMode="auto">
          <a:xfrm flipV="1">
            <a:off x="1143000" y="1905000"/>
            <a:ext cx="5486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1389" name="Picture 11" descr="nokia-n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7"/>
          <a:stretch>
            <a:fillRect/>
          </a:stretch>
        </p:blipFill>
        <p:spPr bwMode="auto">
          <a:xfrm>
            <a:off x="2538413" y="1905000"/>
            <a:ext cx="8651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26</a:t>
            </a:fld>
            <a:endParaRPr lang="en-US" altLang="ko-KR"/>
          </a:p>
        </p:txBody>
      </p:sp>
      <p:sp>
        <p:nvSpPr>
          <p:cNvPr id="103428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29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0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1" name="Text Box 6"/>
          <p:cNvSpPr txBox="1">
            <a:spLocks noChangeArrowheads="1"/>
          </p:cNvSpPr>
          <p:nvPr/>
        </p:nvSpPr>
        <p:spPr bwMode="auto">
          <a:xfrm>
            <a:off x="6248400" y="4876800"/>
            <a:ext cx="20986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Display Resolution</a:t>
            </a:r>
          </a:p>
        </p:txBody>
      </p:sp>
      <p:sp>
        <p:nvSpPr>
          <p:cNvPr id="103432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3" name="Line 8"/>
          <p:cNvSpPr>
            <a:spLocks noChangeShapeType="1"/>
          </p:cNvSpPr>
          <p:nvPr/>
        </p:nvSpPr>
        <p:spPr bwMode="auto">
          <a:xfrm flipV="1">
            <a:off x="1143000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4" name="Line 9"/>
          <p:cNvSpPr>
            <a:spLocks noChangeShapeType="1"/>
          </p:cNvSpPr>
          <p:nvPr/>
        </p:nvSpPr>
        <p:spPr bwMode="auto">
          <a:xfrm flipV="1">
            <a:off x="1143000" y="1905000"/>
            <a:ext cx="4724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5" name="Line 10"/>
          <p:cNvSpPr>
            <a:spLocks noChangeShapeType="1"/>
          </p:cNvSpPr>
          <p:nvPr/>
        </p:nvSpPr>
        <p:spPr bwMode="auto">
          <a:xfrm flipV="1">
            <a:off x="1143000" y="1905000"/>
            <a:ext cx="3962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6" name="Line 11"/>
          <p:cNvSpPr>
            <a:spLocks noChangeShapeType="1"/>
          </p:cNvSpPr>
          <p:nvPr/>
        </p:nvSpPr>
        <p:spPr bwMode="auto">
          <a:xfrm flipV="1">
            <a:off x="1143000" y="1905000"/>
            <a:ext cx="5486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37" name="Line 12"/>
          <p:cNvSpPr>
            <a:spLocks noChangeShapeType="1"/>
          </p:cNvSpPr>
          <p:nvPr/>
        </p:nvSpPr>
        <p:spPr bwMode="auto">
          <a:xfrm flipV="1">
            <a:off x="1143000" y="3124200"/>
            <a:ext cx="6324600" cy="2590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38" name="Picture 12" descr="nokia-n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r="55333" b="1334"/>
          <a:stretch>
            <a:fillRect/>
          </a:stretch>
        </p:blipFill>
        <p:spPr bwMode="auto">
          <a:xfrm>
            <a:off x="6934200" y="3505200"/>
            <a:ext cx="7826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27</a:t>
            </a:fld>
            <a:endParaRPr lang="en-US" altLang="ko-KR"/>
          </a:p>
        </p:txBody>
      </p:sp>
      <p:sp>
        <p:nvSpPr>
          <p:cNvPr id="105476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77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78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366" name="Text Box 6"/>
          <p:cNvSpPr txBox="1">
            <a:spLocks noChangeArrowheads="1"/>
          </p:cNvSpPr>
          <p:nvPr/>
        </p:nvSpPr>
        <p:spPr bwMode="auto">
          <a:xfrm>
            <a:off x="5943600" y="3962400"/>
            <a:ext cx="1773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Size of pockets</a:t>
            </a:r>
          </a:p>
        </p:txBody>
      </p:sp>
      <p:sp>
        <p:nvSpPr>
          <p:cNvPr id="105480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1" name="Line 8"/>
          <p:cNvSpPr>
            <a:spLocks noChangeShapeType="1"/>
          </p:cNvSpPr>
          <p:nvPr/>
        </p:nvSpPr>
        <p:spPr bwMode="auto">
          <a:xfrm flipV="1">
            <a:off x="1143000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2" name="Line 9"/>
          <p:cNvSpPr>
            <a:spLocks noChangeShapeType="1"/>
          </p:cNvSpPr>
          <p:nvPr/>
        </p:nvSpPr>
        <p:spPr bwMode="auto">
          <a:xfrm flipV="1">
            <a:off x="1143000" y="1905000"/>
            <a:ext cx="4724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3" name="Line 10"/>
          <p:cNvSpPr>
            <a:spLocks noChangeShapeType="1"/>
          </p:cNvSpPr>
          <p:nvPr/>
        </p:nvSpPr>
        <p:spPr bwMode="auto">
          <a:xfrm flipV="1">
            <a:off x="1143000" y="1905000"/>
            <a:ext cx="3962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4" name="Line 11"/>
          <p:cNvSpPr>
            <a:spLocks noChangeShapeType="1"/>
          </p:cNvSpPr>
          <p:nvPr/>
        </p:nvSpPr>
        <p:spPr bwMode="auto">
          <a:xfrm flipV="1">
            <a:off x="1143000" y="1905000"/>
            <a:ext cx="5486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5" name="Line 12"/>
          <p:cNvSpPr>
            <a:spLocks noChangeShapeType="1"/>
          </p:cNvSpPr>
          <p:nvPr/>
        </p:nvSpPr>
        <p:spPr bwMode="auto">
          <a:xfrm flipV="1">
            <a:off x="1143000" y="3124200"/>
            <a:ext cx="6324600" cy="2590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373" name="Line 13"/>
          <p:cNvSpPr>
            <a:spLocks noChangeShapeType="1"/>
          </p:cNvSpPr>
          <p:nvPr/>
        </p:nvSpPr>
        <p:spPr bwMode="auto">
          <a:xfrm>
            <a:off x="1219200" y="4876800"/>
            <a:ext cx="6629400" cy="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2782" name="Picture 13" descr="ist2_1893999_denim_coin_pock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48000"/>
            <a:ext cx="1090613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Technology Trends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28</a:t>
            </a:fld>
            <a:endParaRPr lang="en-US" altLang="ko-KR"/>
          </a:p>
        </p:txBody>
      </p:sp>
      <p:sp>
        <p:nvSpPr>
          <p:cNvPr id="107524" name="Line 3"/>
          <p:cNvSpPr>
            <a:spLocks noChangeShapeType="1"/>
          </p:cNvSpPr>
          <p:nvPr/>
        </p:nvSpPr>
        <p:spPr bwMode="auto">
          <a:xfrm flipV="1">
            <a:off x="1143000" y="1981200"/>
            <a:ext cx="6324600" cy="3733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5" name="Line 4"/>
          <p:cNvSpPr>
            <a:spLocks noChangeShapeType="1"/>
          </p:cNvSpPr>
          <p:nvPr/>
        </p:nvSpPr>
        <p:spPr bwMode="auto">
          <a:xfrm flipV="1">
            <a:off x="1066800" y="1828800"/>
            <a:ext cx="0" cy="403860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6" name="Line 5"/>
          <p:cNvSpPr>
            <a:spLocks noChangeShapeType="1"/>
          </p:cNvSpPr>
          <p:nvPr/>
        </p:nvSpPr>
        <p:spPr bwMode="auto">
          <a:xfrm>
            <a:off x="914400" y="5791200"/>
            <a:ext cx="7086600" cy="0"/>
          </a:xfrm>
          <a:prstGeom prst="line">
            <a:avLst/>
          </a:prstGeom>
          <a:noFill/>
          <a:ln w="28575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7" name="Text Box 6"/>
          <p:cNvSpPr txBox="1">
            <a:spLocks noChangeArrowheads="1"/>
          </p:cNvSpPr>
          <p:nvPr/>
        </p:nvSpPr>
        <p:spPr bwMode="auto">
          <a:xfrm>
            <a:off x="6324600" y="3592513"/>
            <a:ext cx="26597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Neutra Text" charset="0"/>
                <a:ea typeface="MS PGothic" pitchFamily="34" charset="-128"/>
              </a:defRPr>
            </a:lvl9pPr>
          </a:lstStyle>
          <a:p>
            <a:r>
              <a:rPr lang="en-US" sz="1800" b="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Unaided human abilities</a:t>
            </a:r>
          </a:p>
        </p:txBody>
      </p:sp>
      <p:sp>
        <p:nvSpPr>
          <p:cNvPr id="107528" name="Line 7"/>
          <p:cNvSpPr>
            <a:spLocks noChangeShapeType="1"/>
          </p:cNvSpPr>
          <p:nvPr/>
        </p:nvSpPr>
        <p:spPr bwMode="auto">
          <a:xfrm flipV="1">
            <a:off x="1143000" y="1905000"/>
            <a:ext cx="5181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9" name="Line 8"/>
          <p:cNvSpPr>
            <a:spLocks noChangeShapeType="1"/>
          </p:cNvSpPr>
          <p:nvPr/>
        </p:nvSpPr>
        <p:spPr bwMode="auto">
          <a:xfrm flipV="1">
            <a:off x="1143000" y="1905000"/>
            <a:ext cx="44196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0" name="Line 9"/>
          <p:cNvSpPr>
            <a:spLocks noChangeShapeType="1"/>
          </p:cNvSpPr>
          <p:nvPr/>
        </p:nvSpPr>
        <p:spPr bwMode="auto">
          <a:xfrm flipV="1">
            <a:off x="1143000" y="1905000"/>
            <a:ext cx="4724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1" name="Line 10"/>
          <p:cNvSpPr>
            <a:spLocks noChangeShapeType="1"/>
          </p:cNvSpPr>
          <p:nvPr/>
        </p:nvSpPr>
        <p:spPr bwMode="auto">
          <a:xfrm flipV="1">
            <a:off x="1143000" y="1905000"/>
            <a:ext cx="3962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2" name="Line 11"/>
          <p:cNvSpPr>
            <a:spLocks noChangeShapeType="1"/>
          </p:cNvSpPr>
          <p:nvPr/>
        </p:nvSpPr>
        <p:spPr bwMode="auto">
          <a:xfrm flipV="1">
            <a:off x="1143000" y="1905000"/>
            <a:ext cx="5486400" cy="3810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3" name="Line 12"/>
          <p:cNvSpPr>
            <a:spLocks noChangeShapeType="1"/>
          </p:cNvSpPr>
          <p:nvPr/>
        </p:nvSpPr>
        <p:spPr bwMode="auto">
          <a:xfrm flipV="1">
            <a:off x="1143000" y="3124200"/>
            <a:ext cx="6324600" cy="2590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4" name="Line 13"/>
          <p:cNvSpPr>
            <a:spLocks noChangeShapeType="1"/>
          </p:cNvSpPr>
          <p:nvPr/>
        </p:nvSpPr>
        <p:spPr bwMode="auto">
          <a:xfrm>
            <a:off x="1219200" y="4876800"/>
            <a:ext cx="6629400" cy="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5" name="Line 14"/>
          <p:cNvSpPr>
            <a:spLocks noChangeShapeType="1"/>
          </p:cNvSpPr>
          <p:nvPr/>
        </p:nvSpPr>
        <p:spPr bwMode="auto">
          <a:xfrm>
            <a:off x="1219200" y="4143375"/>
            <a:ext cx="6629400" cy="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7536" name="Picture 14" descr="060118_brain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336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2" descr="Mob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775" y="0"/>
            <a:ext cx="9863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Arc 7"/>
          <p:cNvSpPr>
            <a:spLocks noChangeAspect="1"/>
          </p:cNvSpPr>
          <p:nvPr/>
        </p:nvSpPr>
        <p:spPr bwMode="auto">
          <a:xfrm>
            <a:off x="8950325" y="-63500"/>
            <a:ext cx="255588" cy="255588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19" name="Arc 8"/>
          <p:cNvSpPr>
            <a:spLocks noChangeAspect="1"/>
          </p:cNvSpPr>
          <p:nvPr/>
        </p:nvSpPr>
        <p:spPr bwMode="auto">
          <a:xfrm rot="-5400000">
            <a:off x="-63500" y="-61913"/>
            <a:ext cx="255588" cy="255588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0" name="Arc 9"/>
          <p:cNvSpPr>
            <a:spLocks noChangeAspect="1"/>
          </p:cNvSpPr>
          <p:nvPr/>
        </p:nvSpPr>
        <p:spPr bwMode="auto">
          <a:xfrm rot="10800000">
            <a:off x="-63500" y="6667500"/>
            <a:ext cx="255588" cy="255588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29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3403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 eaLnBrk="1" hangingPunct="1"/>
            <a:r>
              <a:rPr lang="en-US" dirty="0"/>
              <a:t>Hall of Shame!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13" name="Content Placeholder 16"/>
          <p:cNvSpPr txBox="1">
            <a:spLocks/>
          </p:cNvSpPr>
          <p:nvPr/>
        </p:nvSpPr>
        <p:spPr>
          <a:xfrm>
            <a:off x="3810000" y="1600200"/>
            <a:ext cx="45720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Helvetica Light"/>
                <a:ea typeface="ＭＳ Ｐゴシック" charset="0"/>
                <a:cs typeface="Helvetica Ligh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Weight Watchers app</a:t>
            </a:r>
          </a:p>
          <a:p>
            <a:r>
              <a:rPr lang="en-US" dirty="0"/>
              <a:t>What app am I in?</a:t>
            </a:r>
          </a:p>
          <a:p>
            <a:r>
              <a:rPr lang="en-US" dirty="0"/>
              <a:t>Icon mappings?</a:t>
            </a:r>
          </a:p>
          <a:p>
            <a:r>
              <a:rPr lang="en-US" dirty="0"/>
              <a:t>Menu non-standard</a:t>
            </a:r>
          </a:p>
          <a:p>
            <a:r>
              <a:rPr lang="en-US" dirty="0"/>
              <a:t>No </a:t>
            </a:r>
            <a:r>
              <a:rPr lang="en-US" dirty="0" err="1"/>
              <a:t>overview+detail</a:t>
            </a:r>
            <a:endParaRPr lang="en-US" dirty="0"/>
          </a:p>
          <a:p>
            <a:r>
              <a:rPr lang="en-US" dirty="0"/>
              <a:t>How do I do “My Friends” w/o Log In?</a:t>
            </a:r>
          </a:p>
          <a:p>
            <a:endParaRPr lang="en-US" dirty="0"/>
          </a:p>
        </p:txBody>
      </p:sp>
      <p:pic>
        <p:nvPicPr>
          <p:cNvPr id="14" name="Picture 13" descr="sham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06" y="313048"/>
            <a:ext cx="813836" cy="8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8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Mobile First?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 size &amp; changing demographics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any people do not have internet access beyond their mobile phone</a:t>
            </a:r>
            <a:endParaRPr lang="en-US" dirty="0"/>
          </a:p>
          <a:p>
            <a:r>
              <a:rPr lang="en-US" dirty="0"/>
              <a:t>Constraints force focus on most important features/tasks of customers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CA4-72D8-1847-88AD-275DB8B668D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What Makes Mobile Design Exciting?</a:t>
            </a:r>
          </a:p>
        </p:txBody>
      </p:sp>
      <p:sp>
        <p:nvSpPr>
          <p:cNvPr id="119810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81000" y="1066800"/>
            <a:ext cx="8610600" cy="4724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/>
              <a:t>Many Design Choices</a:t>
            </a:r>
          </a:p>
          <a:p>
            <a:pPr eaLnBrk="1" hangingPunct="1"/>
            <a:r>
              <a:rPr lang="en-US" dirty="0"/>
              <a:t>Think different from GUI/Web</a:t>
            </a:r>
          </a:p>
          <a:p>
            <a:pPr eaLnBrk="1" hangingPunct="1"/>
            <a:r>
              <a:rPr lang="en-US" dirty="0"/>
              <a:t>Swiss army vs. dedicated</a:t>
            </a:r>
          </a:p>
          <a:p>
            <a:pPr eaLnBrk="1" hangingPunct="1"/>
            <a:r>
              <a:rPr lang="en-US" dirty="0"/>
              <a:t>Pen/speech/touch/gesture/vision modalities</a:t>
            </a:r>
          </a:p>
          <a:p>
            <a:pPr eaLnBrk="1" hangingPunct="1"/>
            <a:r>
              <a:rPr lang="en-US" dirty="0"/>
              <a:t>Integrate with other real-world tasks</a:t>
            </a:r>
          </a:p>
          <a:p>
            <a:pPr eaLnBrk="1" hangingPunct="1"/>
            <a:r>
              <a:rPr lang="en-US" dirty="0"/>
              <a:t>Social apps</a:t>
            </a:r>
          </a:p>
          <a:p>
            <a:pPr eaLnBrk="1" hangingPunct="1"/>
            <a:endParaRPr lang="en-US" sz="2000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Always in your pocket</a:t>
            </a:r>
            <a:r>
              <a:rPr lang="en-US" baseline="30000" dirty="0"/>
              <a:t>*</a:t>
            </a:r>
            <a:r>
              <a:rPr lang="en-US" dirty="0"/>
              <a:t> or w/ you!</a:t>
            </a:r>
          </a:p>
          <a:p>
            <a:pPr eaLnBrk="1" hangingPunct="1">
              <a:buFont typeface="Wingdings" pitchFamily="2" charset="2"/>
              <a:buNone/>
            </a:pPr>
            <a:endParaRPr lang="en-US" sz="1800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/>
              <a:t>*often not true for women</a:t>
            </a:r>
          </a:p>
          <a:p>
            <a:pPr eaLnBrk="1" hangingPunct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31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What Makes Mobile Design Difficult?</a:t>
            </a:r>
          </a:p>
        </p:txBody>
      </p:sp>
      <p:sp>
        <p:nvSpPr>
          <p:cNvPr id="12185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685800" y="1143000"/>
            <a:ext cx="8077200" cy="4724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/>
              <a:t>Design constraints</a:t>
            </a:r>
          </a:p>
          <a:p>
            <a:pPr eaLnBrk="1" hangingPunct="1"/>
            <a:r>
              <a:rPr lang="en-US" dirty="0"/>
              <a:t>Limited attention/Interactions </a:t>
            </a:r>
            <a:r>
              <a:rPr lang="en-US" dirty="0" err="1"/>
              <a:t>bursty</a:t>
            </a:r>
            <a:endParaRPr lang="en-US" dirty="0"/>
          </a:p>
          <a:p>
            <a:pPr lvl="1" eaLnBrk="1" hangingPunct="1"/>
            <a:r>
              <a:rPr lang="en-US" dirty="0"/>
              <a:t>sometimes not true (people increasingly use phones stationary sometimes for long times)</a:t>
            </a:r>
          </a:p>
          <a:p>
            <a:pPr eaLnBrk="1" hangingPunct="1"/>
            <a:r>
              <a:rPr lang="en-US" dirty="0"/>
              <a:t>Screen size small (</a:t>
            </a:r>
            <a:r>
              <a:rPr lang="en-US" b="1" dirty="0"/>
              <a:t>size</a:t>
            </a:r>
            <a:r>
              <a:rPr lang="en-US" dirty="0"/>
              <a:t> not resolution)</a:t>
            </a:r>
          </a:p>
          <a:p>
            <a:pPr eaLnBrk="1" hangingPunct="1"/>
            <a:r>
              <a:rPr lang="en-US" dirty="0"/>
              <a:t>Form factor / input devices</a:t>
            </a:r>
          </a:p>
          <a:p>
            <a:pPr eaLnBrk="1" hangingPunct="1"/>
            <a:r>
              <a:rPr lang="en-US" dirty="0"/>
              <a:t>Limited network connectivity</a:t>
            </a:r>
          </a:p>
          <a:p>
            <a:pPr eaLnBrk="1" hangingPunct="1"/>
            <a:r>
              <a:rPr lang="en-US" dirty="0"/>
              <a:t>Speech / pen / multimodal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32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Limited Attention &amp; Input Interaction </a:t>
            </a:r>
          </a:p>
        </p:txBody>
      </p:sp>
      <p:sp>
        <p:nvSpPr>
          <p:cNvPr id="128002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685800" y="1447800"/>
            <a:ext cx="7772400" cy="4724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Minimize keystrokes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Provide overview + detail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Understandable interface at a glance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Design with tasks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Minimum set of functions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33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Mobile Design Constraints 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sp>
        <p:nvSpPr>
          <p:cNvPr id="12185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143000"/>
            <a:ext cx="7772400" cy="47244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dirty="0"/>
              <a:t>Design constraints</a:t>
            </a:r>
          </a:p>
          <a:p>
            <a:pPr eaLnBrk="1" hangingPunct="1"/>
            <a:r>
              <a:rPr lang="en-US" dirty="0"/>
              <a:t>limited attention/interactions </a:t>
            </a:r>
            <a:r>
              <a:rPr lang="en-US" dirty="0" err="1"/>
              <a:t>bursty</a:t>
            </a:r>
            <a:r>
              <a:rPr lang="en-US" dirty="0"/>
              <a:t> (sometimes untrue)</a:t>
            </a:r>
          </a:p>
          <a:p>
            <a:pPr eaLnBrk="1" hangingPunct="1"/>
            <a:r>
              <a:rPr lang="en-US" dirty="0"/>
              <a:t>form factor/screen size small (independent of resolution)</a:t>
            </a:r>
          </a:p>
          <a:p>
            <a:pPr eaLnBrk="1" hangingPunct="1"/>
            <a:r>
              <a:rPr lang="en-US" dirty="0"/>
              <a:t>natural (ambiguous) input modalities</a:t>
            </a:r>
          </a:p>
          <a:p>
            <a:pPr marL="0" indent="0" eaLnBrk="1" hangingPunct="1">
              <a:buNone/>
            </a:pPr>
            <a:endParaRPr lang="en-US" sz="2600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sz="2600" dirty="0"/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r>
              <a:rPr lang="en-US" dirty="0"/>
              <a:t> 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34</a:t>
            </a:fld>
            <a:endParaRPr lang="en-US" altLang="ko-KR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9400"/>
            <a:ext cx="5181599" cy="345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17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r="11232" b="11930"/>
          <a:stretch/>
        </p:blipFill>
        <p:spPr bwMode="auto">
          <a:xfrm>
            <a:off x="6358397" y="1752600"/>
            <a:ext cx="2785603" cy="510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85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/>
              <a:t>Leverage Context</a:t>
            </a:r>
            <a:endParaRPr lang="en-US" sz="3300" dirty="0"/>
          </a:p>
        </p:txBody>
      </p:sp>
      <p:sp>
        <p:nvSpPr>
          <p:cNvPr id="12185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0" y="1219200"/>
            <a:ext cx="5791200" cy="4724400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10000"/>
              </a:lnSpc>
              <a:buNone/>
            </a:pPr>
            <a:r>
              <a:rPr lang="en-US" sz="2800" dirty="0" smtClean="0"/>
              <a:t>Mobile </a:t>
            </a:r>
            <a:r>
              <a:rPr lang="en-US" sz="2800" dirty="0"/>
              <a:t>usage context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/>
              <a:t>mobile device with user &amp; on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 dirty="0"/>
              <a:t>use gives clues to context…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/>
              <a:t>apps give cues (e.g., calendar or job schedule)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/>
              <a:t>location gives cues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dirty="0"/>
              <a:t>activity inference (e.g., adapt to walking)</a:t>
            </a:r>
          </a:p>
          <a:p>
            <a:pPr eaLnBrk="1" hangingPunct="1">
              <a:lnSpc>
                <a:spcPct val="110000"/>
              </a:lnSpc>
            </a:pPr>
            <a:endParaRPr lang="en-US" sz="1600" dirty="0"/>
          </a:p>
          <a:p>
            <a:pPr marL="0" indent="0" eaLnBrk="1" hangingPunct="1">
              <a:lnSpc>
                <a:spcPct val="110000"/>
              </a:lnSpc>
              <a:buNone/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endParaRPr lang="en-US" sz="2000" dirty="0"/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691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Limited Attention</a:t>
            </a:r>
            <a:endParaRPr lang="en-US" dirty="0"/>
          </a:p>
        </p:txBody>
      </p:sp>
      <p:sp>
        <p:nvSpPr>
          <p:cNvPr id="121858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4800" y="990600"/>
            <a:ext cx="8153400" cy="548640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inimize </a:t>
            </a:r>
            <a:r>
              <a:rPr lang="en-US" dirty="0"/>
              <a:t>keystrokes</a:t>
            </a:r>
          </a:p>
          <a:p>
            <a:r>
              <a:rPr lang="en-US" dirty="0"/>
              <a:t>U</a:t>
            </a:r>
            <a:r>
              <a:rPr lang="en-US" dirty="0" smtClean="0"/>
              <a:t>nderstandable </a:t>
            </a:r>
            <a:r>
              <a:rPr lang="en-US" dirty="0"/>
              <a:t>at a </a:t>
            </a:r>
            <a:r>
              <a:rPr lang="en-US" dirty="0" smtClean="0"/>
              <a:t>glance</a:t>
            </a:r>
          </a:p>
          <a:p>
            <a:pPr lvl="1"/>
            <a:r>
              <a:rPr lang="en-US" dirty="0" smtClean="0"/>
              <a:t>overview </a:t>
            </a:r>
            <a:r>
              <a:rPr lang="en-US" dirty="0"/>
              <a:t>+ </a:t>
            </a:r>
            <a:r>
              <a:rPr lang="en-US" dirty="0" smtClean="0"/>
              <a:t>detail</a:t>
            </a:r>
            <a:endParaRPr lang="en-US" dirty="0"/>
          </a:p>
          <a:p>
            <a:r>
              <a:rPr lang="en-US" dirty="0" smtClean="0"/>
              <a:t>Task-oriented </a:t>
            </a:r>
            <a:r>
              <a:rPr lang="en-US" dirty="0"/>
              <a:t>w/ minimum set of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36</a:t>
            </a:fld>
            <a:endParaRPr lang="en-US" altLang="ko-KR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38500"/>
            <a:ext cx="450973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7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3657600"/>
            <a:ext cx="9144000" cy="32004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Impressions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724400"/>
          </a:xfrm>
        </p:spPr>
        <p:txBody>
          <a:bodyPr/>
          <a:lstStyle/>
          <a:p>
            <a:r>
              <a:rPr lang="en-US" dirty="0"/>
              <a:t>If people don’t “get it”, they won’t download or they’ll quit after quick look</a:t>
            </a:r>
          </a:p>
          <a:p>
            <a:pPr lvl="1"/>
            <a:r>
              <a:rPr lang="en-US" dirty="0"/>
              <a:t>need to have clear “value proposition” in both app store title, blurb, &amp; app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37</a:t>
            </a:fld>
            <a:endParaRPr lang="en-US" altLang="ko-KR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" y="3676650"/>
            <a:ext cx="88011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176952" y="5429250"/>
              <a:ext cx="4672440" cy="73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952" y="5429250"/>
                <a:ext cx="467244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1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4267200"/>
            <a:ext cx="9144000" cy="25908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Impressions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3352800"/>
          </a:xfrm>
        </p:spPr>
        <p:txBody>
          <a:bodyPr/>
          <a:lstStyle/>
          <a:p>
            <a:r>
              <a:rPr lang="en-US" dirty="0"/>
              <a:t>If people don’t “get it”, they won’t download or they’ll quit after quick look</a:t>
            </a:r>
          </a:p>
          <a:p>
            <a:pPr lvl="1"/>
            <a:r>
              <a:rPr lang="en-US" dirty="0"/>
              <a:t>need to have clear “value proposition” in both app store title, blurb, &amp; app design</a:t>
            </a:r>
          </a:p>
          <a:p>
            <a:r>
              <a:rPr lang="en-US" dirty="0"/>
              <a:t>Give “getting started info”, annotate the UI, or provide an </a:t>
            </a:r>
            <a:r>
              <a:rPr lang="en-US" i="1" dirty="0"/>
              <a:t>optional</a:t>
            </a:r>
            <a:r>
              <a:rPr lang="en-US" dirty="0"/>
              <a:t> demo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38</a:t>
            </a:fld>
            <a:endParaRPr lang="en-US" altLang="ko-K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0"/>
            <a:ext cx="1727200" cy="2590800"/>
          </a:xfrm>
          <a:prstGeom prst="rect">
            <a:avLst/>
          </a:prstGeom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7200"/>
            <a:ext cx="3886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43800" y="6135469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282A2A"/>
                </a:solidFill>
                <a:latin typeface="Helvetica Neue" charset="0"/>
                <a:ea typeface="Helvetica Neue" charset="0"/>
                <a:cs typeface="Helvetica Neue" charset="0"/>
              </a:rPr>
              <a:t>taptivate</a:t>
            </a:r>
            <a:endParaRPr lang="en-US" b="0" dirty="0">
              <a:solidFill>
                <a:srgbClr val="282A2A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b="0" dirty="0">
                <a:solidFill>
                  <a:srgbClr val="282A2A"/>
                </a:solidFill>
                <a:latin typeface="Helvetica Neue" charset="0"/>
                <a:ea typeface="Helvetica Neue" charset="0"/>
                <a:cs typeface="Helvetica Neue" charset="0"/>
              </a:rPr>
              <a:t>postman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6135469"/>
            <a:ext cx="1025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82A2A"/>
                </a:solidFill>
                <a:latin typeface="Helvetica Neue" charset="0"/>
                <a:ea typeface="Helvetica Neue" charset="0"/>
                <a:cs typeface="Helvetica Neue" charset="0"/>
              </a:rPr>
              <a:t>Google</a:t>
            </a:r>
          </a:p>
          <a:p>
            <a:r>
              <a:rPr lang="en-US" b="0" dirty="0">
                <a:solidFill>
                  <a:srgbClr val="282A2A"/>
                </a:solidFill>
                <a:latin typeface="Helvetica Neue" charset="0"/>
                <a:ea typeface="Helvetica Neue" charset="0"/>
                <a:cs typeface="Helvetica Neue" charset="0"/>
              </a:rPr>
              <a:t>currents</a:t>
            </a:r>
          </a:p>
        </p:txBody>
      </p:sp>
    </p:spTree>
    <p:extLst>
      <p:ext uri="{BB962C8B-B14F-4D97-AF65-F5344CB8AC3E}">
        <p14:creationId xmlns:p14="http://schemas.microsoft.com/office/powerpoint/2010/main" val="31952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64008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Name</a:t>
            </a:r>
          </a:p>
          <a:p>
            <a:pPr lvl="1"/>
            <a:r>
              <a:rPr lang="en-US" dirty="0"/>
              <a:t>use it if known </a:t>
            </a:r>
            <a:r>
              <a:rPr lang="en-US" dirty="0" smtClean="0"/>
              <a:t>&amp; integral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common ones in app </a:t>
            </a:r>
            <a:endParaRPr lang="en-US" dirty="0" smtClean="0"/>
          </a:p>
          <a:p>
            <a:pPr lvl="1"/>
            <a:r>
              <a:rPr lang="en-US" dirty="0"/>
              <a:t>n</a:t>
            </a:r>
            <a:r>
              <a:rPr lang="en-US" dirty="0" smtClean="0"/>
              <a:t>ot a dumping ground for extra features 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  </a:t>
            </a:r>
          </a:p>
          <a:p>
            <a:r>
              <a:rPr lang="en-US" dirty="0"/>
              <a:t>Favorites/Bookmarks</a:t>
            </a:r>
          </a:p>
          <a:p>
            <a:pPr lvl="1"/>
            <a:r>
              <a:rPr lang="en-US" dirty="0"/>
              <a:t>save item for viewing later (sync across platforms)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Behavior</a:t>
            </a:r>
          </a:p>
          <a:p>
            <a:pPr lvl="1"/>
            <a:r>
              <a:rPr lang="en-US" dirty="0"/>
              <a:t>access based on app history (e.g., recent searches)</a:t>
            </a:r>
          </a:p>
          <a:p>
            <a:pPr lvl="1"/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39</a:t>
            </a:fld>
            <a:endParaRPr lang="en-US" altLang="ko-KR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1"/>
          <a:stretch/>
        </p:blipFill>
        <p:spPr bwMode="auto">
          <a:xfrm>
            <a:off x="7077364" y="3429000"/>
            <a:ext cx="2066636" cy="310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72349" y="-5310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foursquare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8"/>
          <a:stretch/>
        </p:blipFill>
        <p:spPr bwMode="auto">
          <a:xfrm>
            <a:off x="7058656" y="304800"/>
            <a:ext cx="2076108" cy="310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58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4724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History of Miniaturization &amp; Mobility</a:t>
            </a:r>
          </a:p>
          <a:p>
            <a:pPr>
              <a:lnSpc>
                <a:spcPct val="200000"/>
              </a:lnSpc>
            </a:pPr>
            <a:r>
              <a:rPr lang="en-US" dirty="0"/>
              <a:t>Palm Pilot</a:t>
            </a:r>
          </a:p>
          <a:p>
            <a:pPr>
              <a:lnSpc>
                <a:spcPct val="200000"/>
              </a:lnSpc>
            </a:pPr>
            <a:r>
              <a:rPr lang="en-US" dirty="0"/>
              <a:t>iPhone</a:t>
            </a:r>
          </a:p>
          <a:p>
            <a:pPr>
              <a:lnSpc>
                <a:spcPct val="200000"/>
              </a:lnSpc>
            </a:pPr>
            <a:r>
              <a:rPr lang="en-US" dirty="0"/>
              <a:t>Mobile UI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4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Content Shine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763000" cy="1981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Immersive applications focus on content</a:t>
            </a:r>
          </a:p>
          <a:p>
            <a:pPr lvl="1">
              <a:lnSpc>
                <a:spcPct val="105000"/>
              </a:lnSpc>
            </a:pPr>
            <a:r>
              <a:rPr lang="en-US" i="1" dirty="0"/>
              <a:t>“The idea is that the content is the interface, the information is the interface — not computer administrative debris.”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– </a:t>
            </a:r>
            <a:r>
              <a:rPr lang="en-US" dirty="0"/>
              <a:t>Edward </a:t>
            </a:r>
            <a:r>
              <a:rPr lang="en-US" dirty="0" err="1"/>
              <a:t>Tufte</a:t>
            </a:r>
            <a:endParaRPr lang="en-US" dirty="0"/>
          </a:p>
          <a:p>
            <a:r>
              <a:rPr lang="en-US" dirty="0"/>
              <a:t>Access controls via tap screen, tap button, &amp; scroll up</a:t>
            </a:r>
          </a:p>
          <a:p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40</a:t>
            </a:fld>
            <a:endParaRPr lang="en-US" altLang="ko-K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024169"/>
            <a:ext cx="2628899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4169"/>
            <a:ext cx="2628899" cy="3505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6019800"/>
            <a:ext cx="154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Helvetica Neue" charset="0"/>
                <a:ea typeface="Helvetica Neue" charset="0"/>
                <a:cs typeface="Helvetica Neue" charset="0"/>
              </a:rPr>
              <a:t>Kindle reader</a:t>
            </a:r>
          </a:p>
        </p:txBody>
      </p:sp>
    </p:spTree>
    <p:extLst>
      <p:ext uri="{BB962C8B-B14F-4D97-AF65-F5344CB8AC3E}">
        <p14:creationId xmlns:p14="http://schemas.microsoft.com/office/powerpoint/2010/main" val="35957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3276600"/>
            <a:ext cx="9144000" cy="35814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Selections Fast &amp; Error Free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763000" cy="2057400"/>
          </a:xfrm>
        </p:spPr>
        <p:txBody>
          <a:bodyPr>
            <a:normAutofit/>
          </a:bodyPr>
          <a:lstStyle/>
          <a:p>
            <a:r>
              <a:rPr lang="en-US" dirty="0"/>
              <a:t>Provide smart defaults</a:t>
            </a:r>
          </a:p>
          <a:p>
            <a:r>
              <a:rPr lang="en-US" dirty="0"/>
              <a:t>Suggest matches during text entry</a:t>
            </a:r>
          </a:p>
          <a:p>
            <a:r>
              <a:rPr lang="en-US" dirty="0"/>
              <a:t>Store recent activity / selections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41</a:t>
            </a:fld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2971800" y="640080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</a:rPr>
              <a:t>iPhone Maps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6600"/>
            <a:ext cx="2387600" cy="358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276600"/>
            <a:ext cx="2387600" cy="3581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9000" y="6400800"/>
            <a:ext cx="1517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Helvetica Neue" charset="0"/>
                <a:ea typeface="Helvetica Neue" charset="0"/>
                <a:cs typeface="Helvetica Neue" charset="0"/>
              </a:rPr>
              <a:t>Google search</a:t>
            </a:r>
          </a:p>
        </p:txBody>
      </p:sp>
    </p:spTree>
    <p:extLst>
      <p:ext uri="{BB962C8B-B14F-4D97-AF65-F5344CB8AC3E}">
        <p14:creationId xmlns:p14="http://schemas.microsoft.com/office/powerpoint/2010/main" val="307168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Provide Appropriate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Animations</a:t>
            </a:r>
          </a:p>
          <a:p>
            <a:pPr lvl="1"/>
            <a:r>
              <a:rPr lang="en-US" dirty="0"/>
              <a:t>Downloading, moving, end of content…</a:t>
            </a:r>
          </a:p>
          <a:p>
            <a:r>
              <a:rPr lang="en-US" dirty="0"/>
              <a:t>Transitions</a:t>
            </a:r>
          </a:p>
          <a:p>
            <a:pPr lvl="1"/>
            <a:r>
              <a:rPr lang="en-US" dirty="0"/>
              <a:t>when users move between related screens</a:t>
            </a:r>
          </a:p>
          <a:p>
            <a:pPr lvl="1"/>
            <a:r>
              <a:rPr lang="en-US" dirty="0"/>
              <a:t>e.g., flip (settings/views), slide left/right (lists), slide up/down (secondary panel), fade in/out, curl (e.g., maps)</a:t>
            </a:r>
          </a:p>
          <a:p>
            <a:r>
              <a:rPr lang="en-US" dirty="0"/>
              <a:t>Text alerts</a:t>
            </a:r>
          </a:p>
          <a:p>
            <a:pPr lvl="1"/>
            <a:r>
              <a:rPr lang="en-US" dirty="0"/>
              <a:t>If visual not enough (inline or overlay-modal)</a:t>
            </a:r>
          </a:p>
          <a:p>
            <a:r>
              <a:rPr lang="en-US" dirty="0"/>
              <a:t>Sound</a:t>
            </a:r>
          </a:p>
          <a:p>
            <a:pPr lvl="1"/>
            <a:r>
              <a:rPr lang="en-US" dirty="0"/>
              <a:t>use sparingly as can be annoying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76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64575" cy="1143000"/>
          </a:xfrm>
        </p:spPr>
        <p:txBody>
          <a:bodyPr/>
          <a:lstStyle/>
          <a:p>
            <a:r>
              <a:rPr lang="en-US" sz="3600" dirty="0"/>
              <a:t>“Good Artists Borrow, Great Artists Steal” – Pablo Picasso(?)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What apps do you like?</a:t>
            </a:r>
          </a:p>
          <a:p>
            <a:pPr>
              <a:lnSpc>
                <a:spcPct val="200000"/>
              </a:lnSpc>
            </a:pPr>
            <a:r>
              <a:rPr lang="en-US" dirty="0"/>
              <a:t>Why?</a:t>
            </a:r>
          </a:p>
          <a:p>
            <a:pPr>
              <a:lnSpc>
                <a:spcPct val="200000"/>
              </a:lnSpc>
            </a:pPr>
            <a:r>
              <a:rPr lang="en-US" dirty="0"/>
              <a:t>Borrow good features/styles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59768-2716-4472-AE36-EE8E84E4D53C}" type="slidenum">
              <a:rPr lang="ko-KR" altLang="en-US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53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7" name="Picture 3" descr="IMG_337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91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4954680" y="4888320"/>
              <a:ext cx="1162080" cy="12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8840" y="4824600"/>
                <a:ext cx="11937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/>
              <p14:cNvContentPartPr/>
              <p14:nvPr/>
            </p14:nvContentPartPr>
            <p14:xfrm>
              <a:off x="4942080" y="5025480"/>
              <a:ext cx="981720" cy="25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26240" y="4961760"/>
                <a:ext cx="1013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/>
              <p14:cNvContentPartPr/>
              <p14:nvPr/>
            </p14:nvContentPartPr>
            <p14:xfrm>
              <a:off x="4933440" y="4639560"/>
              <a:ext cx="1131840" cy="17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17600" y="4576200"/>
                <a:ext cx="1163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" name="Ink 8"/>
              <p14:cNvContentPartPr/>
              <p14:nvPr/>
            </p14:nvContentPartPr>
            <p14:xfrm>
              <a:off x="4920480" y="4669800"/>
              <a:ext cx="1127520" cy="77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04640" y="4606080"/>
                <a:ext cx="1159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/>
              <p14:cNvContentPartPr/>
              <p14:nvPr/>
            </p14:nvContentPartPr>
            <p14:xfrm>
              <a:off x="4406040" y="1197600"/>
              <a:ext cx="557640" cy="13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0200" y="1134240"/>
                <a:ext cx="589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" name="Ink 6"/>
              <p14:cNvContentPartPr/>
              <p14:nvPr/>
            </p14:nvContentPartPr>
            <p14:xfrm>
              <a:off x="4419000" y="1064760"/>
              <a:ext cx="1599120" cy="56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03160" y="1001400"/>
                <a:ext cx="1630800" cy="183240"/>
              </a:xfrm>
              <a:prstGeom prst="rect">
                <a:avLst/>
              </a:prstGeom>
            </p:spPr>
          </p:pic>
        </mc:Fallback>
      </mc:AlternateContent>
      <p:pic>
        <p:nvPicPr>
          <p:cNvPr id="15365" name="Picture 4" descr="IMG_3376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0"/>
            <a:ext cx="5540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" name="Ink 3"/>
              <p14:cNvContentPartPr/>
              <p14:nvPr/>
            </p14:nvContentPartPr>
            <p14:xfrm>
              <a:off x="1662840" y="4691040"/>
              <a:ext cx="1419120" cy="4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7000" y="4627680"/>
                <a:ext cx="14508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1367280" y="4798320"/>
              <a:ext cx="737640" cy="12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1440" y="4734600"/>
                <a:ext cx="769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" name="Ink 5"/>
              <p14:cNvContentPartPr/>
              <p14:nvPr/>
            </p14:nvContentPartPr>
            <p14:xfrm>
              <a:off x="1418760" y="4686720"/>
              <a:ext cx="248760" cy="4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2920" y="4623360"/>
                <a:ext cx="2804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/>
              <p14:cNvContentPartPr/>
              <p14:nvPr/>
            </p14:nvContentPartPr>
            <p14:xfrm>
              <a:off x="7653000" y="4773240"/>
              <a:ext cx="1397520" cy="475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37160" y="4709880"/>
                <a:ext cx="14292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4" name="Ink 23"/>
              <p14:cNvContentPartPr/>
              <p14:nvPr/>
            </p14:nvContentPartPr>
            <p14:xfrm>
              <a:off x="7648680" y="4683240"/>
              <a:ext cx="1419120" cy="21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32840" y="4619880"/>
                <a:ext cx="1450800" cy="148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CA4-72D8-1847-88AD-275DB8B668D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67 0.0048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4" descr="IMG_33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06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2" name="Picture 5" descr="IMG_337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"/>
          <a:stretch>
            <a:fillRect/>
          </a:stretch>
        </p:blipFill>
        <p:spPr bwMode="auto">
          <a:xfrm>
            <a:off x="6237288" y="3048000"/>
            <a:ext cx="29067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DCA4-72D8-1847-88AD-275DB8B668D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arlkmansdingel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" y="-457200"/>
            <a:ext cx="10439400" cy="78295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0" y="152400"/>
            <a:ext cx="5334000" cy="914400"/>
          </a:xfrm>
          <a:prstGeom prst="rect">
            <a:avLst/>
          </a:prstGeom>
          <a:solidFill>
            <a:srgbClr val="000000">
              <a:alpha val="78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10D4F-B332-46C7-90F5-3385543D3EE9}" type="slidenum">
              <a:rPr lang="ko-KR" altLang="en-US" smtClean="0"/>
              <a:pPr/>
              <a:t>7</a:t>
            </a:fld>
            <a:endParaRPr lang="en-US" altLang="ko-KR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Sony Walkman (1979)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10D4F-B332-46C7-90F5-3385543D3EE9}" type="slidenum">
              <a:rPr lang="ko-KR" altLang="en-US" smtClean="0"/>
              <a:pPr/>
              <a:t>8</a:t>
            </a:fld>
            <a:endParaRPr lang="en-US" altLang="ko-K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-34637"/>
            <a:ext cx="5259997" cy="70133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0" y="152400"/>
            <a:ext cx="5562600" cy="914400"/>
          </a:xfrm>
          <a:prstGeom prst="rect">
            <a:avLst/>
          </a:prstGeom>
          <a:solidFill>
            <a:srgbClr val="000000">
              <a:alpha val="78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Sanyo MG30 (1982-83)</a:t>
            </a:r>
          </a:p>
        </p:txBody>
      </p:sp>
    </p:spTree>
    <p:extLst>
      <p:ext uri="{BB962C8B-B14F-4D97-AF65-F5344CB8AC3E}">
        <p14:creationId xmlns:p14="http://schemas.microsoft.com/office/powerpoint/2010/main" val="21369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 194H - Winter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dt+UX^2: User Interface Design Project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10D4F-B332-46C7-90F5-3385543D3EE9}" type="slidenum">
              <a:rPr lang="ko-KR" altLang="en-US" smtClean="0"/>
              <a:pPr/>
              <a:t>9</a:t>
            </a:fld>
            <a:endParaRPr lang="en-US" altLang="ko-KR"/>
          </a:p>
        </p:txBody>
      </p:sp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Car Phone </a:t>
            </a:r>
            <a:br>
              <a:rPr lang="en-US" dirty="0"/>
            </a:br>
            <a:r>
              <a:rPr lang="en-US" sz="2400" dirty="0"/>
              <a:t>(1980s-90s)</a:t>
            </a:r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 r="12971" b="25141"/>
          <a:stretch/>
        </p:blipFill>
        <p:spPr bwMode="auto">
          <a:xfrm>
            <a:off x="2859652" y="0"/>
            <a:ext cx="630682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2858147" y="18015"/>
            <a:ext cx="1332853" cy="683998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8000"/>
                </a:srgbClr>
              </a:gs>
              <a:gs pos="9000">
                <a:srgbClr val="000000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ummer HCI">
  <a:themeElements>
    <a:clrScheme name="1_Summer HCI 10">
      <a:dk1>
        <a:srgbClr val="808080"/>
      </a:dk1>
      <a:lt1>
        <a:srgbClr val="FFFFFF"/>
      </a:lt1>
      <a:dk2>
        <a:srgbClr val="A94E31"/>
      </a:dk2>
      <a:lt2>
        <a:srgbClr val="3E4E6C"/>
      </a:lt2>
      <a:accent1>
        <a:srgbClr val="00CC99"/>
      </a:accent1>
      <a:accent2>
        <a:srgbClr val="3333CC"/>
      </a:accent2>
      <a:accent3>
        <a:srgbClr val="D1B2AD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ummer H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ummer HCI">
  <a:themeElements>
    <a:clrScheme name="1_Summer HCI 10">
      <a:dk1>
        <a:srgbClr val="808080"/>
      </a:dk1>
      <a:lt1>
        <a:srgbClr val="FFFFFF"/>
      </a:lt1>
      <a:dk2>
        <a:srgbClr val="A94E31"/>
      </a:dk2>
      <a:lt2>
        <a:srgbClr val="3E4E6C"/>
      </a:lt2>
      <a:accent1>
        <a:srgbClr val="00CC99"/>
      </a:accent1>
      <a:accent2>
        <a:srgbClr val="3333CC"/>
      </a:accent2>
      <a:accent3>
        <a:srgbClr val="D1B2AD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Summer H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nday">
  <a:themeElements>
    <a:clrScheme name="Custom 4">
      <a:dk1>
        <a:srgbClr val="414141"/>
      </a:dk1>
      <a:lt1>
        <a:srgbClr val="FFFFFF"/>
      </a:lt1>
      <a:dk2>
        <a:srgbClr val="282A2A"/>
      </a:dk2>
      <a:lt2>
        <a:srgbClr val="D0D0D0"/>
      </a:lt2>
      <a:accent1>
        <a:srgbClr val="E87A40"/>
      </a:accent1>
      <a:accent2>
        <a:srgbClr val="EAC632"/>
      </a:accent2>
      <a:accent3>
        <a:srgbClr val="D1B2AD"/>
      </a:accent3>
      <a:accent4>
        <a:srgbClr val="DADADA"/>
      </a:accent4>
      <a:accent5>
        <a:srgbClr val="E8B887"/>
      </a:accent5>
      <a:accent6>
        <a:srgbClr val="8E8E8E"/>
      </a:accent6>
      <a:hlink>
        <a:srgbClr val="FFFFFF"/>
      </a:hlink>
      <a:folHlink>
        <a:srgbClr val="FFFFFF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Summer HCI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ummer HCI 8">
        <a:dk1>
          <a:srgbClr val="808080"/>
        </a:dk1>
        <a:lt1>
          <a:srgbClr val="FFFFFF"/>
        </a:lt1>
        <a:dk2>
          <a:srgbClr val="A94E31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9">
        <a:dk1>
          <a:srgbClr val="808080"/>
        </a:dk1>
        <a:lt1>
          <a:srgbClr val="FFFFFF"/>
        </a:lt1>
        <a:dk2>
          <a:srgbClr val="A94E31"/>
        </a:dk2>
        <a:lt2>
          <a:srgbClr val="3E6C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ummer HCI 10">
        <a:dk1>
          <a:srgbClr val="808080"/>
        </a:dk1>
        <a:lt1>
          <a:srgbClr val="FFFFFF"/>
        </a:lt1>
        <a:dk2>
          <a:srgbClr val="A94E31"/>
        </a:dk2>
        <a:lt2>
          <a:srgbClr val="3E4E6C"/>
        </a:lt2>
        <a:accent1>
          <a:srgbClr val="00CC99"/>
        </a:accent1>
        <a:accent2>
          <a:srgbClr val="3333CC"/>
        </a:accent2>
        <a:accent3>
          <a:srgbClr val="D1B2AD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02-action-analysis-automated-tools</Template>
  <TotalTime>45761</TotalTime>
  <Words>2158</Words>
  <Application>Microsoft Macintosh PowerPoint</Application>
  <PresentationFormat>On-screen Show (4:3)</PresentationFormat>
  <Paragraphs>412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Arial</vt:lpstr>
      <vt:lpstr>Arial Black</vt:lpstr>
      <vt:lpstr>Gulim</vt:lpstr>
      <vt:lpstr>Helvetica</vt:lpstr>
      <vt:lpstr>Helvetica Light</vt:lpstr>
      <vt:lpstr>Helvetica Neue</vt:lpstr>
      <vt:lpstr>Malgun Gothic</vt:lpstr>
      <vt:lpstr>MS PGothic</vt:lpstr>
      <vt:lpstr>ＭＳ Ｐゴシック</vt:lpstr>
      <vt:lpstr>Neutra Text</vt:lpstr>
      <vt:lpstr>Symbol</vt:lpstr>
      <vt:lpstr>Times New Roman</vt:lpstr>
      <vt:lpstr>Wingdings</vt:lpstr>
      <vt:lpstr>2_Summer HCI</vt:lpstr>
      <vt:lpstr>3_Summer HCI</vt:lpstr>
      <vt:lpstr>Landay</vt:lpstr>
      <vt:lpstr>Mobile Computing &amp;  Mobile UI Design</vt:lpstr>
      <vt:lpstr>Hall of Fame or Hall of Shame?</vt:lpstr>
      <vt:lpstr>Hall of Shame!</vt:lpstr>
      <vt:lpstr>Outline</vt:lpstr>
      <vt:lpstr>PowerPoint Presentation</vt:lpstr>
      <vt:lpstr>PowerPoint Presentation</vt:lpstr>
      <vt:lpstr>Sony Walkman (1979)</vt:lpstr>
      <vt:lpstr>Sanyo MG30 (1982-83)</vt:lpstr>
      <vt:lpstr>Car Phone  (1980s-90s)</vt:lpstr>
      <vt:lpstr>7.4 billion Mobile Phones Worldwide (2016)</vt:lpstr>
      <vt:lpstr>7.4 billion Mobile Phones Worldwide (2016)</vt:lpstr>
      <vt:lpstr>Mobile Took 14 years to Go Mainstream</vt:lpstr>
      <vt:lpstr>Mobile Design Evolving Rapidly!</vt:lpstr>
      <vt:lpstr>There was the Newton …    (1993)</vt:lpstr>
      <vt:lpstr>The Newton Had Problems…</vt:lpstr>
      <vt:lpstr>The Palm Pilot Improved…</vt:lpstr>
      <vt:lpstr>Palm Pilot Prototypes</vt:lpstr>
      <vt:lpstr>Prototyping the Palm hardware, form factor, software</vt:lpstr>
      <vt:lpstr>PowerPoint Presentation</vt:lpstr>
      <vt:lpstr>Technology Trends</vt:lpstr>
      <vt:lpstr>Technology Trends</vt:lpstr>
      <vt:lpstr>Technology Trends</vt:lpstr>
      <vt:lpstr>Technology Trends</vt:lpstr>
      <vt:lpstr>Technology Trends</vt:lpstr>
      <vt:lpstr>Technology Trends</vt:lpstr>
      <vt:lpstr>Technology Trends</vt:lpstr>
      <vt:lpstr>Technology Trends</vt:lpstr>
      <vt:lpstr>Technology Trends</vt:lpstr>
      <vt:lpstr>PowerPoint Presentation</vt:lpstr>
      <vt:lpstr>Why Mobile First?</vt:lpstr>
      <vt:lpstr>What Makes Mobile Design Exciting?</vt:lpstr>
      <vt:lpstr>What Makes Mobile Design Difficult?</vt:lpstr>
      <vt:lpstr>Limited Attention &amp; Input Interaction </vt:lpstr>
      <vt:lpstr>Mobile Design Constraints …</vt:lpstr>
      <vt:lpstr>Leverage Context</vt:lpstr>
      <vt:lpstr>Design for Limited Attention</vt:lpstr>
      <vt:lpstr>Initial Impressions Matter</vt:lpstr>
      <vt:lpstr>Initial Impressions Matter</vt:lpstr>
      <vt:lpstr>Personalize User Experience</vt:lpstr>
      <vt:lpstr>Let the Content Shine</vt:lpstr>
      <vt:lpstr>Make Selections Fast &amp; Error Free</vt:lpstr>
      <vt:lpstr>Provide Appropriate Feedback</vt:lpstr>
      <vt:lpstr>“Good Artists Borrow, Great Artists Steal” – Pablo Picasso(?) </vt:lpstr>
    </vt:vector>
  </TitlesOfParts>
  <Company>UC Berkeley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UI Design</dc:title>
  <dc:creator>Scott Klemmer;James Landay</dc:creator>
  <cp:lastModifiedBy>James Landay</cp:lastModifiedBy>
  <cp:revision>637</cp:revision>
  <cp:lastPrinted>2016-01-26T18:25:52Z</cp:lastPrinted>
  <dcterms:created xsi:type="dcterms:W3CDTF">2008-10-02T18:13:49Z</dcterms:created>
  <dcterms:modified xsi:type="dcterms:W3CDTF">2017-03-02T19:47:52Z</dcterms:modified>
</cp:coreProperties>
</file>